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71" r:id="rId2"/>
    <p:sldId id="284" r:id="rId3"/>
    <p:sldId id="282" r:id="rId4"/>
    <p:sldId id="273" r:id="rId5"/>
    <p:sldId id="272" r:id="rId6"/>
    <p:sldId id="264" r:id="rId7"/>
    <p:sldId id="283" r:id="rId8"/>
    <p:sldId id="258" r:id="rId9"/>
    <p:sldId id="276" r:id="rId10"/>
    <p:sldId id="277" r:id="rId11"/>
    <p:sldId id="281" r:id="rId12"/>
    <p:sldId id="280" r:id="rId13"/>
  </p:sldIdLst>
  <p:sldSz cx="9144000" cy="6858000" type="screen4x3"/>
  <p:notesSz cx="6807200" cy="99393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56F"/>
    <a:srgbClr val="FFFF00"/>
    <a:srgbClr val="FFFF65"/>
    <a:srgbClr val="CCFFFF"/>
    <a:srgbClr val="CCECFF"/>
    <a:srgbClr val="FFFFCC"/>
    <a:srgbClr val="FDE6D3"/>
    <a:srgbClr val="CCFFCC"/>
    <a:srgbClr val="FF0000"/>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ED083AE6-46FA-4A59-8FB0-9F97EB10719F}" styleName="淺色樣式 3 - 輔色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E171933-4619-4E11-9A3F-F7608DF75F80}" styleName="中等深淺樣式 1 - 輔色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ABFCF23-3B69-468F-B69F-88F6DE6A72F2}" styleName="中等深淺樣式 1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8A107856-5554-42FB-B03E-39F5DBC370BA}" styleName="中等深淺樣式 4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FECB4D8-DB02-4DC6-A0A2-4F2EBAE1DC90}" styleName="中等深淺樣式 1 - 輔色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7292A2E-F333-43FB-9621-5CBBE7FDCDCB}" styleName="淺色樣式 2 - 輔色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8" autoAdjust="0"/>
    <p:restoredTop sz="92840" autoAdjust="0"/>
  </p:normalViewPr>
  <p:slideViewPr>
    <p:cSldViewPr showGuides="1">
      <p:cViewPr varScale="1">
        <p:scale>
          <a:sx n="78" d="100"/>
          <a:sy n="78" d="100"/>
        </p:scale>
        <p:origin x="-1498"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64" d="100"/>
          <a:sy n="64" d="100"/>
        </p:scale>
        <p:origin x="-2304" y="-67"/>
      </p:cViewPr>
      <p:guideLst>
        <p:guide orient="horz" pos="3131"/>
        <p:guide pos="214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5838" y="0"/>
            <a:ext cx="2949787" cy="496967"/>
          </a:xfrm>
          <a:prstGeom prst="rect">
            <a:avLst/>
          </a:prstGeom>
        </p:spPr>
        <p:txBody>
          <a:bodyPr vert="horz" lIns="91440" tIns="45720" rIns="91440" bIns="45720" rtlCol="0"/>
          <a:lstStyle>
            <a:lvl1pPr algn="r">
              <a:defRPr sz="1200"/>
            </a:lvl1pPr>
          </a:lstStyle>
          <a:p>
            <a:fld id="{D76262F1-E41B-4D91-99A5-04E62D57EB7B}" type="datetimeFigureOut">
              <a:rPr lang="zh-TW" altLang="en-US" smtClean="0"/>
              <a:t>2018/9/4</a:t>
            </a:fld>
            <a:endParaRPr lang="zh-TW" altLang="en-US"/>
          </a:p>
        </p:txBody>
      </p:sp>
      <p:sp>
        <p:nvSpPr>
          <p:cNvPr id="4" name="頁尾版面配置區 3"/>
          <p:cNvSpPr>
            <a:spLocks noGrp="1"/>
          </p:cNvSpPr>
          <p:nvPr>
            <p:ph type="ftr" sz="quarter" idx="2"/>
          </p:nvPr>
        </p:nvSpPr>
        <p:spPr>
          <a:xfrm>
            <a:off x="0" y="9440646"/>
            <a:ext cx="2949787" cy="49696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5838" y="9440646"/>
            <a:ext cx="2949787" cy="496967"/>
          </a:xfrm>
          <a:prstGeom prst="rect">
            <a:avLst/>
          </a:prstGeom>
        </p:spPr>
        <p:txBody>
          <a:bodyPr vert="horz" lIns="91440" tIns="45720" rIns="91440" bIns="45720" rtlCol="0" anchor="b"/>
          <a:lstStyle>
            <a:lvl1pPr algn="r">
              <a:defRPr sz="1200"/>
            </a:lvl1pPr>
          </a:lstStyle>
          <a:p>
            <a:fld id="{A99237E6-F8CB-447B-8636-490B33F599FE}" type="slidenum">
              <a:rPr lang="zh-TW" altLang="en-US" smtClean="0"/>
              <a:t>‹#›</a:t>
            </a:fld>
            <a:endParaRPr lang="zh-TW" altLang="en-US"/>
          </a:p>
        </p:txBody>
      </p:sp>
    </p:spTree>
    <p:extLst>
      <p:ext uri="{BB962C8B-B14F-4D97-AF65-F5344CB8AC3E}">
        <p14:creationId xmlns:p14="http://schemas.microsoft.com/office/powerpoint/2010/main" val="40676770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5838" y="0"/>
            <a:ext cx="2949787" cy="496967"/>
          </a:xfrm>
          <a:prstGeom prst="rect">
            <a:avLst/>
          </a:prstGeom>
        </p:spPr>
        <p:txBody>
          <a:bodyPr vert="horz" lIns="91440" tIns="45720" rIns="91440" bIns="45720" rtlCol="0"/>
          <a:lstStyle>
            <a:lvl1pPr algn="r">
              <a:defRPr sz="1200"/>
            </a:lvl1pPr>
          </a:lstStyle>
          <a:p>
            <a:fld id="{54F6B822-44DA-45AA-A7F0-DA16660CEF8C}" type="datetimeFigureOut">
              <a:rPr lang="zh-TW" altLang="en-US" smtClean="0"/>
              <a:t>2018/9/4</a:t>
            </a:fld>
            <a:endParaRPr lang="zh-TW" altLang="en-US"/>
          </a:p>
        </p:txBody>
      </p:sp>
      <p:sp>
        <p:nvSpPr>
          <p:cNvPr id="4" name="投影片圖像版面配置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0720" y="4721186"/>
            <a:ext cx="5445760" cy="4472702"/>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440646"/>
            <a:ext cx="2949787" cy="49696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5838" y="9440646"/>
            <a:ext cx="2949787" cy="496967"/>
          </a:xfrm>
          <a:prstGeom prst="rect">
            <a:avLst/>
          </a:prstGeom>
        </p:spPr>
        <p:txBody>
          <a:bodyPr vert="horz" lIns="91440" tIns="45720" rIns="91440" bIns="45720" rtlCol="0" anchor="b"/>
          <a:lstStyle>
            <a:lvl1pPr algn="r">
              <a:defRPr sz="1200"/>
            </a:lvl1pPr>
          </a:lstStyle>
          <a:p>
            <a:fld id="{BA94454A-A61B-41AD-BC62-1C1BCEA6AC52}" type="slidenum">
              <a:rPr lang="zh-TW" altLang="en-US" smtClean="0"/>
              <a:t>‹#›</a:t>
            </a:fld>
            <a:endParaRPr lang="zh-TW" altLang="en-US"/>
          </a:p>
        </p:txBody>
      </p:sp>
    </p:spTree>
    <p:extLst>
      <p:ext uri="{BB962C8B-B14F-4D97-AF65-F5344CB8AC3E}">
        <p14:creationId xmlns:p14="http://schemas.microsoft.com/office/powerpoint/2010/main" val="512768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A94454A-A61B-41AD-BC62-1C1BCEA6AC52}" type="slidenum">
              <a:rPr lang="zh-TW" altLang="en-US" smtClean="0"/>
              <a:t>1</a:t>
            </a:fld>
            <a:endParaRPr lang="zh-TW" altLang="en-US"/>
          </a:p>
        </p:txBody>
      </p:sp>
    </p:spTree>
    <p:extLst>
      <p:ext uri="{BB962C8B-B14F-4D97-AF65-F5344CB8AC3E}">
        <p14:creationId xmlns:p14="http://schemas.microsoft.com/office/powerpoint/2010/main" val="26063089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A94454A-A61B-41AD-BC62-1C1BCEA6AC52}" type="slidenum">
              <a:rPr lang="zh-TW" altLang="en-US" smtClean="0"/>
              <a:t>2</a:t>
            </a:fld>
            <a:endParaRPr lang="zh-TW" altLang="en-US"/>
          </a:p>
        </p:txBody>
      </p:sp>
    </p:spTree>
    <p:extLst>
      <p:ext uri="{BB962C8B-B14F-4D97-AF65-F5344CB8AC3E}">
        <p14:creationId xmlns:p14="http://schemas.microsoft.com/office/powerpoint/2010/main" val="2606308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A94454A-A61B-41AD-BC62-1C1BCEA6AC52}" type="slidenum">
              <a:rPr lang="zh-TW" altLang="en-US" smtClean="0"/>
              <a:t>3</a:t>
            </a:fld>
            <a:endParaRPr lang="zh-TW" altLang="en-US"/>
          </a:p>
        </p:txBody>
      </p:sp>
    </p:spTree>
    <p:extLst>
      <p:ext uri="{BB962C8B-B14F-4D97-AF65-F5344CB8AC3E}">
        <p14:creationId xmlns:p14="http://schemas.microsoft.com/office/powerpoint/2010/main" val="2606308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A94454A-A61B-41AD-BC62-1C1BCEA6AC52}" type="slidenum">
              <a:rPr lang="zh-TW" altLang="en-US" smtClean="0"/>
              <a:t>4</a:t>
            </a:fld>
            <a:endParaRPr lang="zh-TW" altLang="en-US"/>
          </a:p>
        </p:txBody>
      </p:sp>
    </p:spTree>
    <p:extLst>
      <p:ext uri="{BB962C8B-B14F-4D97-AF65-F5344CB8AC3E}">
        <p14:creationId xmlns:p14="http://schemas.microsoft.com/office/powerpoint/2010/main" val="26063089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A94454A-A61B-41AD-BC62-1C1BCEA6AC52}" type="slidenum">
              <a:rPr lang="zh-TW" altLang="en-US" smtClean="0"/>
              <a:t>5</a:t>
            </a:fld>
            <a:endParaRPr lang="zh-TW" altLang="en-US"/>
          </a:p>
        </p:txBody>
      </p:sp>
    </p:spTree>
    <p:extLst>
      <p:ext uri="{BB962C8B-B14F-4D97-AF65-F5344CB8AC3E}">
        <p14:creationId xmlns:p14="http://schemas.microsoft.com/office/powerpoint/2010/main" val="4769999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A94454A-A61B-41AD-BC62-1C1BCEA6AC52}" type="slidenum">
              <a:rPr lang="zh-TW" altLang="en-US" smtClean="0"/>
              <a:t>7</a:t>
            </a:fld>
            <a:endParaRPr lang="zh-TW" altLang="en-US"/>
          </a:p>
        </p:txBody>
      </p:sp>
    </p:spTree>
    <p:extLst>
      <p:ext uri="{BB962C8B-B14F-4D97-AF65-F5344CB8AC3E}">
        <p14:creationId xmlns:p14="http://schemas.microsoft.com/office/powerpoint/2010/main" val="905380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smtClean="0"/>
          </a:p>
        </p:txBody>
      </p:sp>
      <p:sp>
        <p:nvSpPr>
          <p:cNvPr id="4" name="投影片編號版面配置區 3"/>
          <p:cNvSpPr>
            <a:spLocks noGrp="1"/>
          </p:cNvSpPr>
          <p:nvPr>
            <p:ph type="sldNum" sz="quarter" idx="10"/>
          </p:nvPr>
        </p:nvSpPr>
        <p:spPr/>
        <p:txBody>
          <a:bodyPr/>
          <a:lstStyle/>
          <a:p>
            <a:fld id="{BA94454A-A61B-41AD-BC62-1C1BCEA6AC52}" type="slidenum">
              <a:rPr lang="zh-TW" altLang="en-US" smtClean="0"/>
              <a:t>9</a:t>
            </a:fld>
            <a:endParaRPr lang="zh-TW" altLang="en-US"/>
          </a:p>
        </p:txBody>
      </p:sp>
    </p:spTree>
    <p:extLst>
      <p:ext uri="{BB962C8B-B14F-4D97-AF65-F5344CB8AC3E}">
        <p14:creationId xmlns:p14="http://schemas.microsoft.com/office/powerpoint/2010/main" val="476999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smtClean="0"/>
          </a:p>
          <a:p>
            <a:endParaRPr lang="zh-TW" altLang="en-US" dirty="0"/>
          </a:p>
        </p:txBody>
      </p:sp>
      <p:sp>
        <p:nvSpPr>
          <p:cNvPr id="4" name="投影片編號版面配置區 3"/>
          <p:cNvSpPr>
            <a:spLocks noGrp="1"/>
          </p:cNvSpPr>
          <p:nvPr>
            <p:ph type="sldNum" sz="quarter" idx="10"/>
          </p:nvPr>
        </p:nvSpPr>
        <p:spPr/>
        <p:txBody>
          <a:bodyPr/>
          <a:lstStyle/>
          <a:p>
            <a:fld id="{BA94454A-A61B-41AD-BC62-1C1BCEA6AC52}" type="slidenum">
              <a:rPr lang="zh-TW" altLang="en-US" smtClean="0"/>
              <a:t>10</a:t>
            </a:fld>
            <a:endParaRPr lang="zh-TW" altLang="en-US"/>
          </a:p>
        </p:txBody>
      </p:sp>
    </p:spTree>
    <p:extLst>
      <p:ext uri="{BB962C8B-B14F-4D97-AF65-F5344CB8AC3E}">
        <p14:creationId xmlns:p14="http://schemas.microsoft.com/office/powerpoint/2010/main" val="4769999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註</a:t>
            </a:r>
            <a:r>
              <a:rPr lang="en-US" altLang="zh-TW" dirty="0" smtClean="0"/>
              <a:t>1</a:t>
            </a:r>
            <a:r>
              <a:rPr lang="zh-TW" altLang="en-US" smtClean="0"/>
              <a:t>：</a:t>
            </a:r>
            <a:endParaRPr lang="zh-TW" altLang="en-US" dirty="0" smtClean="0"/>
          </a:p>
          <a:p>
            <a:endParaRPr lang="zh-TW" altLang="en-US" dirty="0"/>
          </a:p>
        </p:txBody>
      </p:sp>
      <p:sp>
        <p:nvSpPr>
          <p:cNvPr id="4" name="投影片編號版面配置區 3"/>
          <p:cNvSpPr>
            <a:spLocks noGrp="1"/>
          </p:cNvSpPr>
          <p:nvPr>
            <p:ph type="sldNum" sz="quarter" idx="10"/>
          </p:nvPr>
        </p:nvSpPr>
        <p:spPr/>
        <p:txBody>
          <a:bodyPr/>
          <a:lstStyle/>
          <a:p>
            <a:fld id="{BA94454A-A61B-41AD-BC62-1C1BCEA6AC52}" type="slidenum">
              <a:rPr lang="zh-TW" altLang="en-US" smtClean="0"/>
              <a:t>11</a:t>
            </a:fld>
            <a:endParaRPr lang="zh-TW" altLang="en-US"/>
          </a:p>
        </p:txBody>
      </p:sp>
    </p:spTree>
    <p:extLst>
      <p:ext uri="{BB962C8B-B14F-4D97-AF65-F5344CB8AC3E}">
        <p14:creationId xmlns:p14="http://schemas.microsoft.com/office/powerpoint/2010/main" val="476999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註</a:t>
            </a:r>
            <a:r>
              <a:rPr lang="en-US" altLang="zh-TW" dirty="0" smtClean="0"/>
              <a:t>1</a:t>
            </a:r>
            <a:r>
              <a:rPr lang="zh-TW" altLang="en-US" dirty="0" smtClean="0"/>
              <a:t>：</a:t>
            </a:r>
          </a:p>
          <a:p>
            <a:endParaRPr lang="zh-TW" altLang="en-US" dirty="0"/>
          </a:p>
        </p:txBody>
      </p:sp>
      <p:sp>
        <p:nvSpPr>
          <p:cNvPr id="4" name="投影片編號版面配置區 3"/>
          <p:cNvSpPr>
            <a:spLocks noGrp="1"/>
          </p:cNvSpPr>
          <p:nvPr>
            <p:ph type="sldNum" sz="quarter" idx="10"/>
          </p:nvPr>
        </p:nvSpPr>
        <p:spPr/>
        <p:txBody>
          <a:bodyPr/>
          <a:lstStyle/>
          <a:p>
            <a:fld id="{BA94454A-A61B-41AD-BC62-1C1BCEA6AC52}" type="slidenum">
              <a:rPr lang="zh-TW" altLang="en-US" smtClean="0"/>
              <a:t>12</a:t>
            </a:fld>
            <a:endParaRPr lang="zh-TW" altLang="en-US"/>
          </a:p>
        </p:txBody>
      </p:sp>
    </p:spTree>
    <p:extLst>
      <p:ext uri="{BB962C8B-B14F-4D97-AF65-F5344CB8AC3E}">
        <p14:creationId xmlns:p14="http://schemas.microsoft.com/office/powerpoint/2010/main" val="476999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7" name="圓角矩形 6"/>
          <p:cNvSpPr/>
          <p:nvPr userDrawn="1"/>
        </p:nvSpPr>
        <p:spPr>
          <a:xfrm>
            <a:off x="107504" y="116632"/>
            <a:ext cx="8928992" cy="6624736"/>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TW" altLang="en-US"/>
          </a:p>
        </p:txBody>
      </p:sp>
      <p:sp>
        <p:nvSpPr>
          <p:cNvPr id="2" name="標題 1"/>
          <p:cNvSpPr>
            <a:spLocks noGrp="1"/>
          </p:cNvSpPr>
          <p:nvPr>
            <p:ph type="ctrTitle"/>
          </p:nvPr>
        </p:nvSpPr>
        <p:spPr>
          <a:xfrm>
            <a:off x="685800" y="2130425"/>
            <a:ext cx="7772400" cy="1470025"/>
          </a:xfrm>
        </p:spPr>
        <p:txBody>
          <a:body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2410639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7" name="圓角矩形 6"/>
          <p:cNvSpPr/>
          <p:nvPr userDrawn="1"/>
        </p:nvSpPr>
        <p:spPr>
          <a:xfrm>
            <a:off x="107504" y="116632"/>
            <a:ext cx="8928992" cy="6624736"/>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TW" altLang="en-US"/>
          </a:p>
        </p:txBody>
      </p:sp>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1155398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735500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3232150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129215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28851829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1695036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2018727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2983726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1592685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C35C42E-FEDB-4A17-9686-5E36F17E5176}" type="datetimeFigureOut">
              <a:rPr lang="zh-TW" altLang="en-US" smtClean="0"/>
              <a:t>2018/9/4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3295319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圓角矩形 6"/>
          <p:cNvSpPr/>
          <p:nvPr userDrawn="1"/>
        </p:nvSpPr>
        <p:spPr>
          <a:xfrm>
            <a:off x="107504" y="116632"/>
            <a:ext cx="8928992" cy="6624736"/>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TW" altLang="en-US"/>
          </a:p>
        </p:txBody>
      </p:sp>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35C42E-FEDB-4A17-9686-5E36F17E5176}" type="datetimeFigureOut">
              <a:rPr lang="zh-TW" altLang="en-US" smtClean="0"/>
              <a:t>2018/9/4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85F777-30B8-46E0-9457-9D908C19E2DE}" type="slidenum">
              <a:rPr lang="zh-TW" altLang="en-US" smtClean="0"/>
              <a:t>‹#›</a:t>
            </a:fld>
            <a:endParaRPr lang="zh-TW" altLang="en-US"/>
          </a:p>
        </p:txBody>
      </p:sp>
    </p:spTree>
    <p:extLst>
      <p:ext uri="{BB962C8B-B14F-4D97-AF65-F5344CB8AC3E}">
        <p14:creationId xmlns:p14="http://schemas.microsoft.com/office/powerpoint/2010/main" val="20064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475656" y="1844824"/>
            <a:ext cx="6480720" cy="2520280"/>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nSpc>
                <a:spcPct val="150000"/>
              </a:lnSpc>
            </a:pPr>
            <a:r>
              <a:rPr lang="zh-TW" altLang="en-US" sz="3600" b="1" dirty="0" smtClean="0">
                <a:ln w="11430"/>
                <a:solidFill>
                  <a:srgbClr val="7030A0"/>
                </a:solidFill>
                <a:effectLst>
                  <a:outerShdw blurRad="50800" dist="39000" dir="5460000" algn="tl">
                    <a:srgbClr val="000000">
                      <a:alpha val="38000"/>
                    </a:srgbClr>
                  </a:outerShdw>
                </a:effectLst>
                <a:latin typeface="華康新特圓體" panose="020F0909000000000000" pitchFamily="49" charset="-120"/>
                <a:ea typeface="華康新特圓體" panose="020F0909000000000000" pitchFamily="49" charset="-120"/>
              </a:rPr>
              <a:t>公職人員利益衝突迴避法</a:t>
            </a:r>
            <a:r>
              <a:rPr lang="en-US" altLang="zh-TW" sz="3600" b="1" dirty="0" smtClean="0">
                <a:ln w="11430"/>
                <a:solidFill>
                  <a:srgbClr val="7030A0"/>
                </a:solidFill>
                <a:effectLst>
                  <a:outerShdw blurRad="50800" dist="39000" dir="5460000" algn="tl">
                    <a:srgbClr val="000000">
                      <a:alpha val="38000"/>
                    </a:srgbClr>
                  </a:outerShdw>
                </a:effectLst>
                <a:latin typeface="華康新特圓體" panose="020F0909000000000000" pitchFamily="49" charset="-120"/>
                <a:ea typeface="華康新特圓體" panose="020F0909000000000000" pitchFamily="49" charset="-120"/>
              </a:rPr>
              <a:t/>
            </a:r>
            <a:br>
              <a:rPr lang="en-US" altLang="zh-TW" sz="3600" b="1" dirty="0" smtClean="0">
                <a:ln w="11430"/>
                <a:solidFill>
                  <a:srgbClr val="7030A0"/>
                </a:solidFill>
                <a:effectLst>
                  <a:outerShdw blurRad="50800" dist="39000" dir="5460000" algn="tl">
                    <a:srgbClr val="000000">
                      <a:alpha val="38000"/>
                    </a:srgbClr>
                  </a:outerShdw>
                </a:effectLst>
                <a:latin typeface="華康新特圓體" panose="020F0909000000000000" pitchFamily="49" charset="-120"/>
                <a:ea typeface="華康新特圓體" panose="020F0909000000000000" pitchFamily="49" charset="-120"/>
              </a:rPr>
            </a:br>
            <a:r>
              <a:rPr lang="en-US" altLang="zh-TW" sz="2400" b="1" dirty="0" smtClean="0">
                <a:ln w="11430"/>
                <a:solidFill>
                  <a:srgbClr val="7030A0"/>
                </a:solidFill>
                <a:effectLst>
                  <a:outerShdw blurRad="50800" dist="39000" dir="5460000" algn="tl">
                    <a:srgbClr val="000000">
                      <a:alpha val="38000"/>
                    </a:srgbClr>
                  </a:outerShdw>
                </a:effectLst>
                <a:latin typeface="華康新特圓體" panose="020F0909000000000000" pitchFamily="49" charset="-120"/>
                <a:ea typeface="華康新特圓體" panose="020F0909000000000000" pitchFamily="49" charset="-120"/>
              </a:rPr>
              <a:t>(</a:t>
            </a:r>
            <a:r>
              <a:rPr lang="zh-TW" altLang="en-US" sz="2400" b="1" dirty="0" smtClean="0">
                <a:ln w="11430"/>
                <a:solidFill>
                  <a:srgbClr val="7030A0"/>
                </a:solidFill>
                <a:effectLst>
                  <a:outerShdw blurRad="50800" dist="39000" dir="5460000" algn="tl">
                    <a:srgbClr val="000000">
                      <a:alpha val="38000"/>
                    </a:srgbClr>
                  </a:outerShdw>
                </a:effectLst>
                <a:latin typeface="華康新特圓體" panose="020F0909000000000000" pitchFamily="49" charset="-120"/>
                <a:ea typeface="華康新特圓體" panose="020F0909000000000000" pitchFamily="49" charset="-120"/>
              </a:rPr>
              <a:t>以下簡稱本法</a:t>
            </a:r>
            <a:r>
              <a:rPr lang="en-US" altLang="zh-TW" sz="2400" b="1" dirty="0" smtClean="0">
                <a:ln w="11430"/>
                <a:solidFill>
                  <a:srgbClr val="7030A0"/>
                </a:solidFill>
                <a:effectLst>
                  <a:outerShdw blurRad="50800" dist="39000" dir="5460000" algn="tl">
                    <a:srgbClr val="000000">
                      <a:alpha val="38000"/>
                    </a:srgbClr>
                  </a:outerShdw>
                </a:effectLst>
                <a:latin typeface="華康新特圓體" panose="020F0909000000000000" pitchFamily="49" charset="-120"/>
                <a:ea typeface="華康新特圓體" panose="020F0909000000000000" pitchFamily="49" charset="-120"/>
              </a:rPr>
              <a:t>)</a:t>
            </a:r>
            <a:br>
              <a:rPr lang="en-US" altLang="zh-TW" sz="2400" b="1" dirty="0" smtClean="0">
                <a:ln w="11430"/>
                <a:solidFill>
                  <a:srgbClr val="7030A0"/>
                </a:solidFill>
                <a:effectLst>
                  <a:outerShdw blurRad="50800" dist="39000" dir="5460000" algn="tl">
                    <a:srgbClr val="000000">
                      <a:alpha val="38000"/>
                    </a:srgbClr>
                  </a:outerShdw>
                </a:effectLst>
                <a:latin typeface="華康新特圓體" panose="020F0909000000000000" pitchFamily="49" charset="-120"/>
                <a:ea typeface="華康新特圓體" panose="020F0909000000000000" pitchFamily="49" charset="-120"/>
              </a:rPr>
            </a:br>
            <a:r>
              <a:rPr lang="zh-TW" altLang="en-US" sz="2400" b="1" dirty="0" smtClean="0">
                <a:ln w="11430"/>
                <a:solidFill>
                  <a:srgbClr val="7030A0"/>
                </a:solidFill>
                <a:effectLst>
                  <a:outerShdw blurRad="50800" dist="39000" dir="5460000" algn="tl">
                    <a:srgbClr val="000000">
                      <a:alpha val="38000"/>
                    </a:srgbClr>
                  </a:outerShdw>
                </a:effectLst>
                <a:latin typeface="華康新特圓體" panose="020F0909000000000000" pitchFamily="49" charset="-120"/>
                <a:ea typeface="華康新特圓體" panose="020F0909000000000000" pitchFamily="49" charset="-120"/>
              </a:rPr>
              <a:t>懶人包</a:t>
            </a:r>
            <a:endParaRPr lang="zh-TW" altLang="en-US" sz="2400" b="1" dirty="0">
              <a:ln w="11430"/>
              <a:solidFill>
                <a:srgbClr val="7030A0"/>
              </a:solidFill>
              <a:effectLst>
                <a:outerShdw blurRad="50800" dist="39000" dir="5460000" algn="tl">
                  <a:srgbClr val="000000">
                    <a:alpha val="38000"/>
                  </a:srgbClr>
                </a:outerShdw>
              </a:effectLst>
              <a:latin typeface="華康新特圓體" panose="020F0909000000000000" pitchFamily="49" charset="-120"/>
              <a:ea typeface="華康新特圓體" panose="020F0909000000000000" pitchFamily="49" charset="-120"/>
            </a:endParaRPr>
          </a:p>
        </p:txBody>
      </p:sp>
      <p:sp>
        <p:nvSpPr>
          <p:cNvPr id="10" name="標題 1"/>
          <p:cNvSpPr txBox="1">
            <a:spLocks/>
          </p:cNvSpPr>
          <p:nvPr/>
        </p:nvSpPr>
        <p:spPr>
          <a:xfrm>
            <a:off x="5364088" y="5301208"/>
            <a:ext cx="3024336" cy="115212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sz="2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 panose="020F0909000000000000" pitchFamily="49" charset="-120"/>
                <a:ea typeface="華康新特圓體" panose="020F0909000000000000" pitchFamily="49" charset="-120"/>
              </a:rPr>
              <a:t>新北市政府政風處</a:t>
            </a:r>
            <a:endParaRPr lang="en-US" altLang="zh-TW" sz="2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 panose="020F0909000000000000" pitchFamily="49" charset="-120"/>
              <a:ea typeface="華康新特圓體" panose="020F0909000000000000" pitchFamily="49" charset="-120"/>
            </a:endParaRPr>
          </a:p>
          <a:p>
            <a:r>
              <a:rPr lang="en-US" altLang="zh-TW" sz="2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 panose="020F0909000000000000" pitchFamily="49" charset="-120"/>
                <a:ea typeface="華康新特圓體" panose="020F0909000000000000" pitchFamily="49" charset="-120"/>
              </a:rPr>
              <a:t>107</a:t>
            </a:r>
            <a:r>
              <a:rPr lang="zh-TW" altLang="en-US"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 panose="020F0909000000000000" pitchFamily="49" charset="-120"/>
                <a:ea typeface="華康新特圓體" panose="020F0909000000000000" pitchFamily="49" charset="-120"/>
              </a:rPr>
              <a:t>年編</a:t>
            </a:r>
            <a:r>
              <a:rPr lang="zh-TW" altLang="en-US" sz="2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 panose="020F0909000000000000" pitchFamily="49" charset="-120"/>
                <a:ea typeface="華康新特圓體" panose="020F0909000000000000" pitchFamily="49" charset="-120"/>
              </a:rPr>
              <a:t>製</a:t>
            </a:r>
            <a:endParaRPr lang="zh-TW" altLang="en-US" sz="2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 panose="020F0909000000000000" pitchFamily="49" charset="-120"/>
              <a:ea typeface="華康新特圓體" panose="020F0909000000000000" pitchFamily="49" charset="-120"/>
            </a:endParaRPr>
          </a:p>
        </p:txBody>
      </p:sp>
    </p:spTree>
    <p:extLst>
      <p:ext uri="{BB962C8B-B14F-4D97-AF65-F5344CB8AC3E}">
        <p14:creationId xmlns:p14="http://schemas.microsoft.com/office/powerpoint/2010/main" val="41257786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C:\Users\AD0035\AppData\Local\Microsoft\Windows\Temporary Internet Files\Content.IE5\I2EA800O\3d_character_stock_photo_hello_welcome[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5618" y="5225226"/>
            <a:ext cx="1444134" cy="144413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AD0035\AppData\Local\Microsoft\Windows\Temporary Internet Files\Content.IE5\QKS0CICI\question-1015308_960_720[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16407" y="476672"/>
            <a:ext cx="1217490" cy="1217490"/>
          </a:xfrm>
          <a:prstGeom prst="rect">
            <a:avLst/>
          </a:prstGeom>
          <a:noFill/>
          <a:extLst>
            <a:ext uri="{909E8E84-426E-40DD-AFC4-6F175D3DCCD1}">
              <a14:hiddenFill xmlns:a14="http://schemas.microsoft.com/office/drawing/2010/main">
                <a:solidFill>
                  <a:srgbClr val="FFFFFF"/>
                </a:solidFill>
              </a14:hiddenFill>
            </a:ext>
          </a:extLst>
        </p:spPr>
      </p:pic>
      <p:sp>
        <p:nvSpPr>
          <p:cNvPr id="4" name="文字方塊 3"/>
          <p:cNvSpPr txBox="1"/>
          <p:nvPr/>
        </p:nvSpPr>
        <p:spPr>
          <a:xfrm>
            <a:off x="827567" y="908720"/>
            <a:ext cx="2448272" cy="523220"/>
          </a:xfrm>
          <a:prstGeom prst="rect">
            <a:avLst/>
          </a:prstGeom>
          <a:noFill/>
        </p:spPr>
        <p:txBody>
          <a:bodyPr wrap="square" rtlCol="0">
            <a:spAutoFit/>
          </a:bodyPr>
          <a:lstStyle/>
          <a:p>
            <a:r>
              <a:rPr lang="zh-TW" altLang="en-US" sz="2800" dirty="0" smtClean="0">
                <a:latin typeface="華康超特黑體(P)" panose="020B0E00000000000000" pitchFamily="34" charset="-120"/>
                <a:ea typeface="華康超特黑體(P)" panose="020B0E00000000000000" pitchFamily="34" charset="-120"/>
              </a:rPr>
              <a:t>為何訂定本法</a:t>
            </a:r>
            <a:endParaRPr lang="zh-TW" altLang="en-US" sz="2800" dirty="0">
              <a:latin typeface="華康超特黑體(P)" panose="020B0E00000000000000" pitchFamily="34" charset="-120"/>
              <a:ea typeface="華康超特黑體(P)" panose="020B0E00000000000000" pitchFamily="34" charset="-120"/>
            </a:endParaRPr>
          </a:p>
        </p:txBody>
      </p:sp>
      <p:pic>
        <p:nvPicPr>
          <p:cNvPr id="1028" name="Picture 4" descr="C:\Users\AD0035\AppData\Local\Microsoft\Windows\Temporary Internet Files\Content.IE5\QUT4S5DF\1200px-Crystal_Clear_app_ktip.svg[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70792" y="1678496"/>
            <a:ext cx="908720" cy="908720"/>
          </a:xfrm>
          <a:prstGeom prst="rect">
            <a:avLst/>
          </a:prstGeom>
          <a:noFill/>
          <a:extLst>
            <a:ext uri="{909E8E84-426E-40DD-AFC4-6F175D3DCCD1}">
              <a14:hiddenFill xmlns:a14="http://schemas.microsoft.com/office/drawing/2010/main">
                <a:solidFill>
                  <a:srgbClr val="FFFFFF"/>
                </a:solidFill>
              </a14:hiddenFill>
            </a:ext>
          </a:extLst>
        </p:spPr>
      </p:pic>
      <p:sp>
        <p:nvSpPr>
          <p:cNvPr id="9" name="文字方塊 8"/>
          <p:cNvSpPr txBox="1"/>
          <p:nvPr/>
        </p:nvSpPr>
        <p:spPr>
          <a:xfrm>
            <a:off x="3871800" y="1844824"/>
            <a:ext cx="3724536" cy="584775"/>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TW" altLang="en-US"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華康超特黑體(P)" panose="020B0E00000000000000" pitchFamily="34" charset="-120"/>
                <a:ea typeface="華康超特黑體(P)" panose="020B0E00000000000000" pitchFamily="34" charset="-120"/>
              </a:rPr>
              <a:t>防止不當利益輸送</a:t>
            </a:r>
            <a:endParaRPr lang="zh-TW" altLang="en-U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華康超特黑體(P)" panose="020B0E00000000000000" pitchFamily="34" charset="-120"/>
              <a:ea typeface="華康超特黑體(P)" panose="020B0E00000000000000" pitchFamily="34" charset="-120"/>
            </a:endParaRPr>
          </a:p>
        </p:txBody>
      </p:sp>
      <p:pic>
        <p:nvPicPr>
          <p:cNvPr id="1030" name="Picture 6" descr="C:\Users\AD0035\AppData\Local\Microsoft\Windows\Temporary Internet Files\Content.IE5\QUT4S5DF\publicdomainq-0013320lij[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71583" y="2852472"/>
            <a:ext cx="1080120" cy="1080120"/>
          </a:xfrm>
          <a:prstGeom prst="rect">
            <a:avLst/>
          </a:prstGeom>
          <a:noFill/>
          <a:extLst>
            <a:ext uri="{909E8E84-426E-40DD-AFC4-6F175D3DCCD1}">
              <a14:hiddenFill xmlns:a14="http://schemas.microsoft.com/office/drawing/2010/main">
                <a:solidFill>
                  <a:srgbClr val="FFFFFF"/>
                </a:solidFill>
              </a14:hiddenFill>
            </a:ext>
          </a:extLst>
        </p:spPr>
      </p:pic>
      <p:sp>
        <p:nvSpPr>
          <p:cNvPr id="5" name="文字方塊 4"/>
          <p:cNvSpPr txBox="1"/>
          <p:nvPr/>
        </p:nvSpPr>
        <p:spPr>
          <a:xfrm>
            <a:off x="2051703" y="2996952"/>
            <a:ext cx="6327593" cy="584775"/>
          </a:xfrm>
          <a:prstGeom prst="rect">
            <a:avLst/>
          </a:prstGeom>
          <a:noFill/>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zh-TW" altLang="en-US" sz="32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華康新特圓體(P)" panose="020F0900000000000000" pitchFamily="34" charset="-120"/>
                <a:ea typeface="華康新特圓體(P)" panose="020F0900000000000000" pitchFamily="34" charset="-120"/>
              </a:rPr>
              <a:t>主要規範對象：公職人員及關係人</a:t>
            </a:r>
            <a:endParaRPr lang="zh-TW" altLang="en-US"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華康新特圓體(P)" panose="020F0900000000000000" pitchFamily="34" charset="-120"/>
              <a:ea typeface="華康新特圓體(P)" panose="020F0900000000000000" pitchFamily="34" charset="-120"/>
            </a:endParaRPr>
          </a:p>
        </p:txBody>
      </p:sp>
      <p:sp>
        <p:nvSpPr>
          <p:cNvPr id="15" name="文字方塊 14"/>
          <p:cNvSpPr txBox="1"/>
          <p:nvPr/>
        </p:nvSpPr>
        <p:spPr>
          <a:xfrm>
            <a:off x="2051703" y="4437112"/>
            <a:ext cx="2952346" cy="584775"/>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TW" altLang="en-US"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華康新特圓體(P)" panose="020F0900000000000000" pitchFamily="34" charset="-120"/>
                <a:ea typeface="華康新特圓體(P)" panose="020F0900000000000000" pitchFamily="34" charset="-120"/>
              </a:rPr>
              <a:t>主要規範內容：</a:t>
            </a:r>
            <a:endParaRPr lang="zh-TW" altLang="en-U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華康新特圓體(P)" panose="020F0900000000000000" pitchFamily="34" charset="-120"/>
              <a:ea typeface="華康新特圓體(P)" panose="020F0900000000000000" pitchFamily="34" charset="-120"/>
            </a:endParaRPr>
          </a:p>
        </p:txBody>
      </p:sp>
      <p:sp>
        <p:nvSpPr>
          <p:cNvPr id="6" name="文字方塊 5"/>
          <p:cNvSpPr txBox="1"/>
          <p:nvPr/>
        </p:nvSpPr>
        <p:spPr>
          <a:xfrm>
            <a:off x="2109103" y="5229200"/>
            <a:ext cx="1670809" cy="369332"/>
          </a:xfrm>
          <a:prstGeom prst="rect">
            <a:avLst/>
          </a:prstGeom>
          <a:noFill/>
        </p:spPr>
        <p:txBody>
          <a:bodyPr wrap="square" rtlCol="0">
            <a:spAutoFit/>
          </a:bodyPr>
          <a:lstStyle/>
          <a:p>
            <a:r>
              <a:rPr lang="zh-TW" altLang="en-US" b="1" dirty="0">
                <a:ln w="12700">
                  <a:solidFill>
                    <a:schemeClr val="accent6"/>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利益衝突</a:t>
            </a:r>
            <a:r>
              <a:rPr lang="zh-TW" altLang="en-US" b="1" dirty="0" smtClean="0">
                <a:ln w="12700">
                  <a:solidFill>
                    <a:schemeClr val="accent6"/>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迴避</a:t>
            </a:r>
            <a:endParaRPr lang="zh-TW" altLang="en-US" b="1" dirty="0">
              <a:ln w="12700">
                <a:solidFill>
                  <a:schemeClr val="accent6"/>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7" name="文字方塊 16"/>
          <p:cNvSpPr txBox="1"/>
          <p:nvPr/>
        </p:nvSpPr>
        <p:spPr>
          <a:xfrm>
            <a:off x="2138402" y="5661248"/>
            <a:ext cx="6240894" cy="646331"/>
          </a:xfrm>
          <a:prstGeom prst="rect">
            <a:avLst/>
          </a:prstGeom>
          <a:noFill/>
        </p:spPr>
        <p:txBody>
          <a:bodyPr wrap="square" rtlCol="0">
            <a:spAutoFit/>
          </a:bodyPr>
          <a:lstStyle/>
          <a:p>
            <a:r>
              <a:rPr lang="zh-TW" altLang="en-US" b="1" dirty="0"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與</a:t>
            </a:r>
            <a:r>
              <a:rPr lang="zh-TW" altLang="en-US" b="1" dirty="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公職人員服務或監督之機關</a:t>
            </a:r>
            <a:r>
              <a:rPr lang="zh-TW" altLang="en-US" b="1" dirty="0"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團體</a:t>
            </a:r>
            <a:r>
              <a:rPr lang="zh-TW" altLang="en-US" b="1" dirty="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為</a:t>
            </a:r>
            <a:r>
              <a:rPr lang="zh-TW" altLang="en-US" b="1" dirty="0"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交易</a:t>
            </a:r>
            <a:r>
              <a:rPr lang="zh-TW" altLang="en-US" b="1" dirty="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a:t>
            </a:r>
            <a:r>
              <a:rPr lang="zh-TW" altLang="en-US" b="1" dirty="0" smtClean="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補助行為之禁止與例外</a:t>
            </a:r>
            <a:endParaRPr lang="zh-TW" altLang="en-US" b="1" dirty="0">
              <a:ln w="12700">
                <a:solidFill>
                  <a:schemeClr val="tx1"/>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endParaRPr>
          </a:p>
        </p:txBody>
      </p:sp>
      <p:sp>
        <p:nvSpPr>
          <p:cNvPr id="20" name="文字方塊 19"/>
          <p:cNvSpPr txBox="1"/>
          <p:nvPr/>
        </p:nvSpPr>
        <p:spPr>
          <a:xfrm>
            <a:off x="3995936" y="5229200"/>
            <a:ext cx="3312368" cy="369332"/>
          </a:xfrm>
          <a:prstGeom prst="rect">
            <a:avLst/>
          </a:prstGeom>
          <a:noFill/>
        </p:spPr>
        <p:txBody>
          <a:bodyPr wrap="square" rtlCol="0">
            <a:spAutoFit/>
          </a:bodyPr>
          <a:lstStyle/>
          <a:p>
            <a:r>
              <a:rPr lang="zh-TW" altLang="en-US" b="1" dirty="0" smtClean="0">
                <a:ln w="12700">
                  <a:solidFill>
                    <a:srgbClr val="00B050"/>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禁止</a:t>
            </a:r>
            <a:r>
              <a:rPr lang="zh-TW" altLang="en-US" b="1" dirty="0">
                <a:ln w="12700">
                  <a:solidFill>
                    <a:srgbClr val="00B050"/>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圖利</a:t>
            </a:r>
            <a:r>
              <a:rPr lang="zh-TW" altLang="en-US" b="1" dirty="0" smtClean="0">
                <a:ln w="12700">
                  <a:solidFill>
                    <a:srgbClr val="00B050"/>
                  </a:solidFill>
                  <a:prstDash val="solid"/>
                </a:ln>
                <a:solidFill>
                  <a:schemeClr val="bg2">
                    <a:tint val="85000"/>
                    <a:satMod val="155000"/>
                  </a:schemeClr>
                </a:solidFill>
                <a:effectLst>
                  <a:outerShdw blurRad="41275" dist="20320" dir="1800000" algn="tl" rotWithShape="0">
                    <a:srgbClr val="000000">
                      <a:alpha val="40000"/>
                    </a:srgbClr>
                  </a:outerShdw>
                </a:effectLst>
                <a:latin typeface="華康新特圓體(P)" panose="020F0900000000000000" pitchFamily="34" charset="-120"/>
                <a:ea typeface="華康新特圓體(P)" panose="020F0900000000000000" pitchFamily="34" charset="-120"/>
              </a:rPr>
              <a:t>、禁止請託關說</a:t>
            </a:r>
            <a:endParaRPr lang="zh-TW" altLang="en-US" b="1" dirty="0">
              <a:ln w="12700">
                <a:solidFill>
                  <a:srgbClr val="00B050"/>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29623475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932689" y="1124743"/>
            <a:ext cx="7704856" cy="830997"/>
          </a:xfrm>
          <a:prstGeom prst="rect">
            <a:avLst/>
          </a:prstGeom>
          <a:noFill/>
        </p:spPr>
        <p:txBody>
          <a:bodyPr wrap="square" rtlCol="0">
            <a:spAutoFit/>
          </a:bodyPr>
          <a:lstStyle/>
          <a:p>
            <a:r>
              <a:rPr lang="zh-TW" altLang="en-US" sz="2400" b="1" dirty="0" smtClean="0">
                <a:latin typeface="華康中特圓體" panose="020F0809000000000000" pitchFamily="49" charset="-120"/>
                <a:ea typeface="華康中特圓體" panose="020F0809000000000000" pitchFamily="49" charset="-120"/>
              </a:rPr>
              <a:t>本法於</a:t>
            </a:r>
            <a:r>
              <a:rPr lang="en-US" altLang="zh-TW" sz="2400" b="1" dirty="0" smtClean="0">
                <a:latin typeface="華康中特圓體" panose="020F0809000000000000" pitchFamily="49" charset="-120"/>
                <a:ea typeface="華康中特圓體" panose="020F0809000000000000" pitchFamily="49" charset="-120"/>
              </a:rPr>
              <a:t>107</a:t>
            </a:r>
            <a:r>
              <a:rPr lang="zh-TW" altLang="en-US" sz="2400" b="1" dirty="0" smtClean="0">
                <a:latin typeface="華康中特圓體" panose="020F0809000000000000" pitchFamily="49" charset="-120"/>
                <a:ea typeface="華康中特圓體" panose="020F0809000000000000" pitchFamily="49" charset="-120"/>
              </a:rPr>
              <a:t>年</a:t>
            </a:r>
            <a:r>
              <a:rPr lang="en-US" altLang="zh-TW" sz="2400" b="1" dirty="0" smtClean="0">
                <a:latin typeface="華康中特圓體" panose="020F0809000000000000" pitchFamily="49" charset="-120"/>
                <a:ea typeface="華康中特圓體" panose="020F0809000000000000" pitchFamily="49" charset="-120"/>
              </a:rPr>
              <a:t>6</a:t>
            </a:r>
            <a:r>
              <a:rPr lang="zh-TW" altLang="en-US" sz="2400" b="1" dirty="0" smtClean="0">
                <a:latin typeface="華康中特圓體" panose="020F0809000000000000" pitchFamily="49" charset="-120"/>
                <a:ea typeface="華康中特圓體" panose="020F0809000000000000" pitchFamily="49" charset="-120"/>
              </a:rPr>
              <a:t>月</a:t>
            </a:r>
            <a:r>
              <a:rPr lang="en-US" altLang="zh-TW" sz="2400" b="1" dirty="0" smtClean="0">
                <a:latin typeface="華康中特圓體" panose="020F0809000000000000" pitchFamily="49" charset="-120"/>
                <a:ea typeface="華康中特圓體" panose="020F0809000000000000" pitchFamily="49" charset="-120"/>
              </a:rPr>
              <a:t>13</a:t>
            </a:r>
            <a:r>
              <a:rPr lang="zh-TW" altLang="en-US" sz="2400" b="1" dirty="0" smtClean="0">
                <a:latin typeface="華康中特圓體" panose="020F0809000000000000" pitchFamily="49" charset="-120"/>
                <a:ea typeface="華康中特圓體" panose="020F0809000000000000" pitchFamily="49" charset="-120"/>
              </a:rPr>
              <a:t>日修正公布，自公布後</a:t>
            </a:r>
            <a:r>
              <a:rPr lang="en-US" altLang="zh-TW" sz="2400" b="1" dirty="0" smtClean="0">
                <a:latin typeface="華康中特圓體" panose="020F0809000000000000" pitchFamily="49" charset="-120"/>
                <a:ea typeface="華康中特圓體" panose="020F0809000000000000" pitchFamily="49" charset="-120"/>
              </a:rPr>
              <a:t>6</a:t>
            </a:r>
            <a:r>
              <a:rPr lang="zh-TW" altLang="en-US" sz="2400" b="1" dirty="0" smtClean="0">
                <a:latin typeface="華康中特圓體" panose="020F0809000000000000" pitchFamily="49" charset="-120"/>
                <a:ea typeface="華康中特圓體" panose="020F0809000000000000" pitchFamily="49" charset="-120"/>
              </a:rPr>
              <a:t>個月施行</a:t>
            </a:r>
            <a:r>
              <a:rPr lang="en-US" altLang="zh-TW" sz="2400" b="1" dirty="0" smtClean="0">
                <a:latin typeface="華康中特圓體" panose="020F0809000000000000" pitchFamily="49" charset="-120"/>
                <a:ea typeface="華康中特圓體" panose="020F0809000000000000" pitchFamily="49" charset="-120"/>
              </a:rPr>
              <a:t>,</a:t>
            </a:r>
            <a:r>
              <a:rPr lang="zh-TW" altLang="en-US" sz="2400" b="1" dirty="0" smtClean="0">
                <a:latin typeface="華康中特圓體" panose="020F0809000000000000" pitchFamily="49" charset="-120"/>
                <a:ea typeface="華康中特圓體" panose="020F0809000000000000" pitchFamily="49" charset="-120"/>
              </a:rPr>
              <a:t>本次修正重點如下：</a:t>
            </a:r>
            <a:endParaRPr lang="zh-TW" altLang="en-US" sz="2400" b="1" dirty="0">
              <a:latin typeface="華康中特圓體" panose="020F0809000000000000" pitchFamily="49" charset="-120"/>
              <a:ea typeface="華康中特圓體" panose="020F0809000000000000" pitchFamily="49" charset="-120"/>
            </a:endParaRPr>
          </a:p>
        </p:txBody>
      </p:sp>
      <p:sp>
        <p:nvSpPr>
          <p:cNvPr id="6" name="圓角矩形 5"/>
          <p:cNvSpPr/>
          <p:nvPr/>
        </p:nvSpPr>
        <p:spPr>
          <a:xfrm>
            <a:off x="1115976" y="2348880"/>
            <a:ext cx="3240000" cy="1800200"/>
          </a:xfrm>
          <a:prstGeom prst="roundRect">
            <a:avLst/>
          </a:prstGeom>
          <a:solidFill>
            <a:srgbClr val="FFFFCC"/>
          </a:solidFill>
          <a:effectLst>
            <a:glow rad="101600">
              <a:schemeClr val="accent3">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sz="2800" b="1" dirty="0" smtClean="0">
                <a:latin typeface="華康中特圓體" panose="020F0809000000000000" pitchFamily="49" charset="-120"/>
                <a:ea typeface="華康中特圓體" panose="020F0809000000000000" pitchFamily="49" charset="-120"/>
              </a:rPr>
              <a:t>明定公職人員及     新增關係</a:t>
            </a:r>
            <a:r>
              <a:rPr lang="zh-TW" altLang="en-US" sz="2800" b="1" dirty="0">
                <a:latin typeface="華康中特圓體" panose="020F0809000000000000" pitchFamily="49" charset="-120"/>
                <a:ea typeface="華康中特圓體" panose="020F0809000000000000" pitchFamily="49" charset="-120"/>
              </a:rPr>
              <a:t>人</a:t>
            </a:r>
            <a:r>
              <a:rPr lang="zh-TW" altLang="en-US" sz="2800" b="1" dirty="0" smtClean="0">
                <a:latin typeface="華康中特圓體" panose="020F0809000000000000" pitchFamily="49" charset="-120"/>
                <a:ea typeface="華康中特圓體" panose="020F0809000000000000" pitchFamily="49" charset="-120"/>
              </a:rPr>
              <a:t>範疇</a:t>
            </a:r>
            <a:endParaRPr lang="zh-TW" altLang="en-US" sz="2800" b="1" dirty="0">
              <a:latin typeface="華康中特圓體" panose="020F0809000000000000" pitchFamily="49" charset="-120"/>
              <a:ea typeface="華康中特圓體" panose="020F0809000000000000" pitchFamily="49" charset="-120"/>
            </a:endParaRPr>
          </a:p>
        </p:txBody>
      </p:sp>
      <p:sp>
        <p:nvSpPr>
          <p:cNvPr id="7" name="圓角矩形 6"/>
          <p:cNvSpPr/>
          <p:nvPr/>
        </p:nvSpPr>
        <p:spPr>
          <a:xfrm>
            <a:off x="4860032" y="2348880"/>
            <a:ext cx="3240000" cy="1800200"/>
          </a:xfrm>
          <a:prstGeom prst="roundRect">
            <a:avLst/>
          </a:prstGeom>
          <a:effectLst>
            <a:glow rad="139700">
              <a:schemeClr val="accent6">
                <a:satMod val="175000"/>
                <a:alpha val="40000"/>
              </a:schemeClr>
            </a:glow>
            <a:outerShdw blurRad="40000" dist="20000" dir="5400000" rotWithShape="0">
              <a:srgbClr val="000000">
                <a:alpha val="38000"/>
              </a:srgbClr>
            </a:outerShdw>
          </a:effectLst>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sz="2800" b="1" dirty="0" smtClean="0">
                <a:latin typeface="華康中特圓體" panose="020F0809000000000000" pitchFamily="49" charset="-120"/>
                <a:ea typeface="華康中特圓體" panose="020F0809000000000000" pitchFamily="49" charset="-120"/>
              </a:rPr>
              <a:t>修正利益迴避</a:t>
            </a:r>
            <a:endParaRPr lang="en-US" altLang="zh-TW" sz="2800" b="1" dirty="0" smtClean="0">
              <a:latin typeface="華康中特圓體" panose="020F0809000000000000" pitchFamily="49" charset="-120"/>
              <a:ea typeface="華康中特圓體" panose="020F0809000000000000" pitchFamily="49" charset="-120"/>
            </a:endParaRPr>
          </a:p>
          <a:p>
            <a:pPr algn="ctr"/>
            <a:r>
              <a:rPr lang="zh-TW" altLang="en-US" sz="2800" b="1" dirty="0" smtClean="0">
                <a:latin typeface="華康中特圓體" panose="020F0809000000000000" pitchFamily="49" charset="-120"/>
                <a:ea typeface="華康中特圓體" panose="020F0809000000000000" pitchFamily="49" charset="-120"/>
              </a:rPr>
              <a:t>通報程序</a:t>
            </a:r>
            <a:endParaRPr lang="zh-TW" altLang="en-US" sz="2800" b="1" dirty="0">
              <a:latin typeface="華康中特圓體" panose="020F0809000000000000" pitchFamily="49" charset="-120"/>
              <a:ea typeface="華康中特圓體" panose="020F0809000000000000" pitchFamily="49" charset="-120"/>
            </a:endParaRPr>
          </a:p>
        </p:txBody>
      </p:sp>
      <p:sp>
        <p:nvSpPr>
          <p:cNvPr id="8" name="圓角矩形 7"/>
          <p:cNvSpPr/>
          <p:nvPr/>
        </p:nvSpPr>
        <p:spPr>
          <a:xfrm>
            <a:off x="1043608" y="4509120"/>
            <a:ext cx="3240000" cy="1800200"/>
          </a:xfrm>
          <a:prstGeom prst="roundRect">
            <a:avLst/>
          </a:prstGeom>
          <a:effectLst>
            <a:glow rad="228600">
              <a:schemeClr val="accent2">
                <a:satMod val="175000"/>
                <a:alpha val="40000"/>
              </a:schemeClr>
            </a:glow>
            <a:outerShdw blurRad="40000" dist="20000" dir="5400000" rotWithShape="0">
              <a:srgbClr val="000000">
                <a:alpha val="38000"/>
              </a:srgb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2800" b="1" dirty="0" smtClean="0">
                <a:latin typeface="華康中特圓體" panose="020F0809000000000000" pitchFamily="49" charset="-120"/>
                <a:ea typeface="華康中特圓體" panose="020F0809000000000000" pitchFamily="49" charset="-120"/>
              </a:rPr>
              <a:t>增加補助行為禁止規範及例外情形</a:t>
            </a:r>
            <a:endParaRPr lang="zh-TW" altLang="en-US" sz="2800" b="1" dirty="0">
              <a:latin typeface="華康中特圓體" panose="020F0809000000000000" pitchFamily="49" charset="-120"/>
              <a:ea typeface="華康中特圓體" panose="020F0809000000000000" pitchFamily="49" charset="-120"/>
            </a:endParaRPr>
          </a:p>
        </p:txBody>
      </p:sp>
      <p:sp>
        <p:nvSpPr>
          <p:cNvPr id="9" name="圓角矩形 8"/>
          <p:cNvSpPr/>
          <p:nvPr/>
        </p:nvSpPr>
        <p:spPr>
          <a:xfrm>
            <a:off x="4932040" y="4437112"/>
            <a:ext cx="3240000" cy="1800200"/>
          </a:xfrm>
          <a:prstGeom prst="roundRect">
            <a:avLst/>
          </a:prstGeom>
          <a:solidFill>
            <a:srgbClr val="CCECFF"/>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4"/>
          </a:lnRef>
          <a:fillRef idx="2">
            <a:schemeClr val="accent4"/>
          </a:fillRef>
          <a:effectRef idx="1">
            <a:schemeClr val="accent4"/>
          </a:effectRef>
          <a:fontRef idx="minor">
            <a:schemeClr val="dk1"/>
          </a:fontRef>
        </p:style>
        <p:txBody>
          <a:bodyPr rtlCol="0" anchor="ctr"/>
          <a:lstStyle/>
          <a:p>
            <a:pPr algn="ctr"/>
            <a:r>
              <a:rPr lang="zh-TW" altLang="en-US" sz="2800" b="1" dirty="0" smtClean="0">
                <a:effectLst/>
                <a:latin typeface="華康中特圓體" panose="020F0809000000000000" pitchFamily="49" charset="-120"/>
                <a:ea typeface="華康中特圓體" panose="020F0809000000000000" pitchFamily="49" charset="-120"/>
              </a:rPr>
              <a:t>降低裁罰金</a:t>
            </a:r>
            <a:r>
              <a:rPr lang="zh-TW" altLang="en-US" sz="2800" b="1" dirty="0">
                <a:effectLst/>
                <a:latin typeface="華康中特圓體" panose="020F0809000000000000" pitchFamily="49" charset="-120"/>
                <a:ea typeface="華康中特圓體" panose="020F0809000000000000" pitchFamily="49" charset="-120"/>
              </a:rPr>
              <a:t>額下限</a:t>
            </a:r>
          </a:p>
        </p:txBody>
      </p:sp>
      <p:sp>
        <p:nvSpPr>
          <p:cNvPr id="10" name="橢圓 9"/>
          <p:cNvSpPr/>
          <p:nvPr/>
        </p:nvSpPr>
        <p:spPr>
          <a:xfrm>
            <a:off x="3275856" y="3789040"/>
            <a:ext cx="2664296" cy="1224136"/>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zh-TW" altLang="en-US" sz="2400" b="1" dirty="0" smtClean="0">
                <a:solidFill>
                  <a:prstClr val="black"/>
                </a:solidFill>
                <a:latin typeface="華康中特圓體" panose="020F0809000000000000" pitchFamily="49" charset="-120"/>
                <a:ea typeface="華康中特圓體" panose="020F0809000000000000" pitchFamily="49" charset="-120"/>
              </a:rPr>
              <a:t>新增行政調查配合義務及裁罰</a:t>
            </a:r>
            <a:endParaRPr lang="zh-TW" altLang="en-US" sz="2400" b="1" dirty="0">
              <a:solidFill>
                <a:prstClr val="black"/>
              </a:solidFill>
              <a:latin typeface="華康中特圓體" panose="020F0809000000000000" pitchFamily="49" charset="-120"/>
              <a:ea typeface="華康中特圓體" panose="020F0809000000000000" pitchFamily="49" charset="-120"/>
            </a:endParaRPr>
          </a:p>
        </p:txBody>
      </p:sp>
    </p:spTree>
    <p:extLst>
      <p:ext uri="{BB962C8B-B14F-4D97-AF65-F5344CB8AC3E}">
        <p14:creationId xmlns:p14="http://schemas.microsoft.com/office/powerpoint/2010/main" val="25096478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標題 1"/>
          <p:cNvSpPr txBox="1">
            <a:spLocks/>
          </p:cNvSpPr>
          <p:nvPr/>
        </p:nvSpPr>
        <p:spPr>
          <a:xfrm>
            <a:off x="1775626" y="269541"/>
            <a:ext cx="5436133" cy="908722"/>
          </a:xfrm>
          <a:prstGeom prst="roundRect">
            <a:avLst/>
          </a:prstGeom>
          <a:ln>
            <a:noFill/>
          </a:ln>
        </p:spPr>
        <p:style>
          <a:lnRef idx="2">
            <a:schemeClr val="accent4"/>
          </a:lnRef>
          <a:fillRef idx="1">
            <a:schemeClr val="lt1"/>
          </a:fillRef>
          <a:effectRef idx="0">
            <a:schemeClr val="accent4"/>
          </a:effectRef>
          <a:fontRef idx="minor">
            <a:schemeClr val="dk1"/>
          </a:fontRef>
        </p:style>
        <p:txBody>
          <a:bodyPr vert="horz" lIns="91440" tIns="45720" rIns="91440" bIns="45720" rtlCol="0" anchor="ctr">
            <a:noAutofit/>
            <a:scene3d>
              <a:camera prst="orthographicFront"/>
              <a:lightRig rig="threePt" dir="t"/>
            </a:scene3d>
            <a:sp3d extrusionH="57150">
              <a:bevelT w="38100" h="38100"/>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ts val="2400"/>
              </a:lnSpc>
            </a:pPr>
            <a:r>
              <a:rPr lang="zh-TW" altLang="en-US"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新特圓體(P)" panose="020F0900000000000000" pitchFamily="34" charset="-120"/>
                <a:ea typeface="華康新特圓體(P)" panose="020F0900000000000000" pitchFamily="34" charset="-120"/>
              </a:rPr>
              <a:t>本法所稱公職人員</a:t>
            </a:r>
            <a:endParaRPr lang="en-US" altLang="zh-TW"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新特圓體(P)" panose="020F0900000000000000" pitchFamily="34" charset="-120"/>
              <a:ea typeface="華康新特圓體(P)" panose="020F0900000000000000" pitchFamily="34" charset="-120"/>
            </a:endParaRPr>
          </a:p>
          <a:p>
            <a:pPr>
              <a:lnSpc>
                <a:spcPts val="2400"/>
              </a:lnSpc>
            </a:pPr>
            <a:r>
              <a:rPr lang="zh-TW" altLang="en-US"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latin typeface="華康新特圓體(P)" panose="020F0900000000000000" pitchFamily="34" charset="-120"/>
                <a:ea typeface="華康新特圓體(P)" panose="020F0900000000000000" pitchFamily="34" charset="-120"/>
              </a:rPr>
              <a:t> </a:t>
            </a:r>
            <a:r>
              <a:rPr lang="en-US" altLang="zh-TW" sz="1600" b="1" cap="all" dirty="0" smtClean="0">
                <a:ln w="9000" cmpd="sng">
                  <a:solidFill>
                    <a:schemeClr val="accent4">
                      <a:shade val="50000"/>
                      <a:satMod val="120000"/>
                    </a:schemeClr>
                  </a:solidFill>
                  <a:prstDash val="solid"/>
                </a:ln>
                <a:effectLst/>
                <a:latin typeface="華康新特圓體(P)" panose="020F0900000000000000" pitchFamily="34" charset="-120"/>
                <a:ea typeface="華康新特圓體(P)" panose="020F0900000000000000" pitchFamily="34" charset="-120"/>
              </a:rPr>
              <a:t>(</a:t>
            </a:r>
            <a:r>
              <a:rPr lang="zh-TW" altLang="en-US" sz="1600" b="1" cap="all" dirty="0" smtClean="0">
                <a:ln w="9000" cmpd="sng">
                  <a:solidFill>
                    <a:schemeClr val="accent4">
                      <a:shade val="50000"/>
                      <a:satMod val="120000"/>
                    </a:schemeClr>
                  </a:solidFill>
                  <a:prstDash val="solid"/>
                </a:ln>
                <a:latin typeface="華康新特圓體(P)" panose="020F0900000000000000" pitchFamily="34" charset="-120"/>
                <a:ea typeface="華康新特圓體(P)" panose="020F0900000000000000" pitchFamily="34" charset="-120"/>
              </a:rPr>
              <a:t>不再是</a:t>
            </a:r>
            <a:r>
              <a:rPr lang="zh-TW" altLang="en-US" sz="1600" b="1" cap="all" dirty="0" smtClean="0">
                <a:ln w="9000" cmpd="sng">
                  <a:solidFill>
                    <a:schemeClr val="accent4">
                      <a:shade val="50000"/>
                      <a:satMod val="120000"/>
                    </a:schemeClr>
                  </a:solidFill>
                  <a:prstDash val="solid"/>
                </a:ln>
                <a:effectLst/>
                <a:latin typeface="華康新特圓體(P)" panose="020F0900000000000000" pitchFamily="34" charset="-120"/>
                <a:ea typeface="華康新特圓體(P)" panose="020F0900000000000000" pitchFamily="34" charset="-120"/>
              </a:rPr>
              <a:t>財產申報法申報人</a:t>
            </a:r>
            <a:r>
              <a:rPr lang="en-US" altLang="zh-TW" sz="1600" b="1" cap="all" dirty="0" smtClean="0">
                <a:ln w="9000" cmpd="sng">
                  <a:solidFill>
                    <a:schemeClr val="accent4">
                      <a:shade val="50000"/>
                      <a:satMod val="120000"/>
                    </a:schemeClr>
                  </a:solidFill>
                  <a:prstDash val="solid"/>
                </a:ln>
                <a:effectLst/>
                <a:latin typeface="華康新特圓體(P)" panose="020F0900000000000000" pitchFamily="34" charset="-120"/>
                <a:ea typeface="華康新特圓體(P)" panose="020F0900000000000000" pitchFamily="34" charset="-120"/>
              </a:rPr>
              <a:t>)</a:t>
            </a:r>
            <a:endParaRPr lang="zh-TW" altLang="en-US" sz="1800" dirty="0">
              <a:effectLst/>
              <a:latin typeface="華康新特圓體(P)" panose="020F0900000000000000" pitchFamily="34" charset="-120"/>
              <a:ea typeface="華康新特圓體(P)" panose="020F0900000000000000" pitchFamily="34" charset="-120"/>
            </a:endParaRPr>
          </a:p>
        </p:txBody>
      </p:sp>
      <p:grpSp>
        <p:nvGrpSpPr>
          <p:cNvPr id="16" name="群組 15"/>
          <p:cNvGrpSpPr/>
          <p:nvPr/>
        </p:nvGrpSpPr>
        <p:grpSpPr>
          <a:xfrm>
            <a:off x="525376" y="1133548"/>
            <a:ext cx="8295097" cy="5319787"/>
            <a:chOff x="525376" y="1296428"/>
            <a:chExt cx="8086649" cy="5063389"/>
          </a:xfrm>
        </p:grpSpPr>
        <p:sp>
          <p:nvSpPr>
            <p:cNvPr id="18" name="手繪多邊形 17"/>
            <p:cNvSpPr/>
            <p:nvPr/>
          </p:nvSpPr>
          <p:spPr>
            <a:xfrm>
              <a:off x="1835696" y="1366747"/>
              <a:ext cx="1049596" cy="974244"/>
            </a:xfrm>
            <a:custGeom>
              <a:avLst/>
              <a:gdLst>
                <a:gd name="connsiteX0" fmla="*/ 0 w 974244"/>
                <a:gd name="connsiteY0" fmla="*/ 524798 h 1049596"/>
                <a:gd name="connsiteX1" fmla="*/ 243561 w 974244"/>
                <a:gd name="connsiteY1" fmla="*/ 0 h 1049596"/>
                <a:gd name="connsiteX2" fmla="*/ 730683 w 974244"/>
                <a:gd name="connsiteY2" fmla="*/ 0 h 1049596"/>
                <a:gd name="connsiteX3" fmla="*/ 974244 w 974244"/>
                <a:gd name="connsiteY3" fmla="*/ 524798 h 1049596"/>
                <a:gd name="connsiteX4" fmla="*/ 730683 w 974244"/>
                <a:gd name="connsiteY4" fmla="*/ 1049596 h 1049596"/>
                <a:gd name="connsiteX5" fmla="*/ 243561 w 974244"/>
                <a:gd name="connsiteY5" fmla="*/ 1049596 h 1049596"/>
                <a:gd name="connsiteX6" fmla="*/ 0 w 974244"/>
                <a:gd name="connsiteY6" fmla="*/ 524798 h 1049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4244" h="1049596">
                  <a:moveTo>
                    <a:pt x="487122" y="1"/>
                  </a:moveTo>
                  <a:lnTo>
                    <a:pt x="974244" y="262399"/>
                  </a:lnTo>
                  <a:lnTo>
                    <a:pt x="974244" y="787197"/>
                  </a:lnTo>
                  <a:lnTo>
                    <a:pt x="487122" y="1049595"/>
                  </a:lnTo>
                  <a:lnTo>
                    <a:pt x="0" y="787197"/>
                  </a:lnTo>
                  <a:lnTo>
                    <a:pt x="0" y="262399"/>
                  </a:lnTo>
                  <a:lnTo>
                    <a:pt x="487122" y="1"/>
                  </a:lnTo>
                  <a:close/>
                </a:path>
              </a:pathLst>
            </a:custGeom>
          </p:spPr>
          <p:style>
            <a:lnRef idx="2">
              <a:schemeClr val="accent6"/>
            </a:lnRef>
            <a:fillRef idx="1">
              <a:schemeClr val="lt1"/>
            </a:fillRef>
            <a:effectRef idx="0">
              <a:schemeClr val="accent6"/>
            </a:effectRef>
            <a:fontRef idx="minor">
              <a:schemeClr val="dk1"/>
            </a:fontRef>
          </p:style>
          <p:txBody>
            <a:bodyPr spcFirstLastPara="0" vert="horz" wrap="square" lIns="239703" tIns="227144" rIns="239703" bIns="227144" numCol="1" spcCol="1270" anchor="ctr" anchorCtr="0">
              <a:noAutofit/>
            </a:bodyPr>
            <a:lstStyle/>
            <a:p>
              <a:pPr lvl="0" algn="ctr" defTabSz="755650">
                <a:spcBef>
                  <a:spcPct val="0"/>
                </a:spcBef>
                <a:spcAft>
                  <a:spcPct val="35000"/>
                </a:spcAft>
              </a:pPr>
              <a:r>
                <a:rPr lang="zh-TW" altLang="en-US" sz="1400" b="1" kern="1200" baseline="0" dirty="0" smtClean="0">
                  <a:solidFill>
                    <a:schemeClr val="tx1"/>
                  </a:solidFill>
                  <a:latin typeface="華康中特圓體" panose="020F0809000000000000" pitchFamily="49" charset="-120"/>
                  <a:ea typeface="華康中特圓體" panose="020F0809000000000000" pitchFamily="49" charset="-120"/>
                </a:rPr>
                <a:t>政務</a:t>
              </a:r>
              <a:endParaRPr lang="en-US" altLang="zh-TW" sz="1400" b="1" kern="1200" baseline="0" dirty="0" smtClean="0">
                <a:solidFill>
                  <a:schemeClr val="tx1"/>
                </a:solidFill>
                <a:latin typeface="華康中特圓體" panose="020F0809000000000000" pitchFamily="49" charset="-120"/>
                <a:ea typeface="華康中特圓體" panose="020F0809000000000000" pitchFamily="49" charset="-120"/>
              </a:endParaRPr>
            </a:p>
            <a:p>
              <a:pPr lvl="0" algn="ctr" defTabSz="755650">
                <a:spcBef>
                  <a:spcPct val="0"/>
                </a:spcBef>
                <a:spcAft>
                  <a:spcPct val="35000"/>
                </a:spcAft>
              </a:pPr>
              <a:r>
                <a:rPr lang="zh-TW" altLang="en-US" sz="1400" b="1" kern="1200" baseline="0" dirty="0" smtClean="0">
                  <a:solidFill>
                    <a:schemeClr val="tx1"/>
                  </a:solidFill>
                  <a:latin typeface="華康中特圓體" panose="020F0809000000000000" pitchFamily="49" charset="-120"/>
                  <a:ea typeface="華康中特圓體" panose="020F0809000000000000" pitchFamily="49" charset="-120"/>
                </a:rPr>
                <a:t>人員</a:t>
              </a:r>
              <a:endParaRPr lang="zh-TW" altLang="en-US" sz="1400" kern="1200" dirty="0">
                <a:solidFill>
                  <a:schemeClr val="tx1"/>
                </a:solidFill>
                <a:latin typeface="華康中特圓體" panose="020F0809000000000000" pitchFamily="49" charset="-120"/>
                <a:ea typeface="華康中特圓體" panose="020F0809000000000000" pitchFamily="49" charset="-120"/>
              </a:endParaRPr>
            </a:p>
          </p:txBody>
        </p:sp>
        <p:sp>
          <p:nvSpPr>
            <p:cNvPr id="19" name="矩形 18"/>
            <p:cNvSpPr/>
            <p:nvPr/>
          </p:nvSpPr>
          <p:spPr>
            <a:xfrm>
              <a:off x="5436133" y="1671875"/>
              <a:ext cx="1527389" cy="82117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0" name="手繪多邊形 19"/>
            <p:cNvSpPr/>
            <p:nvPr/>
          </p:nvSpPr>
          <p:spPr>
            <a:xfrm>
              <a:off x="683568" y="1397000"/>
              <a:ext cx="1101948" cy="943991"/>
            </a:xfrm>
            <a:custGeom>
              <a:avLst/>
              <a:gdLst>
                <a:gd name="connsiteX0" fmla="*/ 0 w 1116130"/>
                <a:gd name="connsiteY0" fmla="*/ 599735 h 1199470"/>
                <a:gd name="connsiteX1" fmla="*/ 279033 w 1116130"/>
                <a:gd name="connsiteY1" fmla="*/ 0 h 1199470"/>
                <a:gd name="connsiteX2" fmla="*/ 837098 w 1116130"/>
                <a:gd name="connsiteY2" fmla="*/ 0 h 1199470"/>
                <a:gd name="connsiteX3" fmla="*/ 1116130 w 1116130"/>
                <a:gd name="connsiteY3" fmla="*/ 599735 h 1199470"/>
                <a:gd name="connsiteX4" fmla="*/ 837098 w 1116130"/>
                <a:gd name="connsiteY4" fmla="*/ 1199470 h 1199470"/>
                <a:gd name="connsiteX5" fmla="*/ 279033 w 1116130"/>
                <a:gd name="connsiteY5" fmla="*/ 1199470 h 1199470"/>
                <a:gd name="connsiteX6" fmla="*/ 0 w 1116130"/>
                <a:gd name="connsiteY6" fmla="*/ 599735 h 119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6130" h="1199470">
                  <a:moveTo>
                    <a:pt x="558065" y="0"/>
                  </a:moveTo>
                  <a:lnTo>
                    <a:pt x="1116130" y="299868"/>
                  </a:lnTo>
                  <a:lnTo>
                    <a:pt x="1116130" y="899603"/>
                  </a:lnTo>
                  <a:lnTo>
                    <a:pt x="558065" y="1199470"/>
                  </a:lnTo>
                  <a:lnTo>
                    <a:pt x="0" y="899603"/>
                  </a:lnTo>
                  <a:lnTo>
                    <a:pt x="0" y="299868"/>
                  </a:lnTo>
                  <a:lnTo>
                    <a:pt x="558065" y="0"/>
                  </a:lnTo>
                  <a:close/>
                </a:path>
              </a:pathLst>
            </a:custGeom>
          </p:spPr>
          <p:style>
            <a:lnRef idx="2">
              <a:schemeClr val="accent6"/>
            </a:lnRef>
            <a:fillRef idx="1">
              <a:schemeClr val="lt1"/>
            </a:fillRef>
            <a:effectRef idx="0">
              <a:schemeClr val="accent6"/>
            </a:effectRef>
            <a:fontRef idx="minor">
              <a:schemeClr val="dk1"/>
            </a:fontRef>
          </p:style>
          <p:txBody>
            <a:bodyPr spcFirstLastPara="0" vert="horz" wrap="square" lIns="199912" tIns="186022" rIns="199912" bIns="186022" numCol="1" spcCol="1270" anchor="ctr" anchorCtr="0">
              <a:noAutofit/>
            </a:bodyPr>
            <a:lstStyle/>
            <a:p>
              <a:pPr lvl="0" algn="ctr" defTabSz="889000">
                <a:spcBef>
                  <a:spcPct val="0"/>
                </a:spcBef>
                <a:spcAft>
                  <a:spcPct val="35000"/>
                </a:spcAft>
              </a:pPr>
              <a:r>
                <a:rPr lang="zh-TW" altLang="en-US" sz="1400" b="1" kern="1200" baseline="0" dirty="0" smtClean="0">
                  <a:latin typeface="華康中特圓體" panose="020F0809000000000000" pitchFamily="49" charset="-120"/>
                  <a:ea typeface="華康中特圓體" panose="020F0809000000000000" pitchFamily="49" charset="-120"/>
                </a:rPr>
                <a:t>總統、</a:t>
              </a:r>
              <a:endParaRPr lang="en-US" altLang="zh-TW" sz="1400" b="1" kern="1200" baseline="0" dirty="0" smtClean="0">
                <a:latin typeface="華康中特圓體" panose="020F0809000000000000" pitchFamily="49" charset="-120"/>
                <a:ea typeface="華康中特圓體" panose="020F0809000000000000" pitchFamily="49" charset="-120"/>
              </a:endParaRPr>
            </a:p>
            <a:p>
              <a:pPr lvl="0" algn="ctr" defTabSz="889000">
                <a:spcBef>
                  <a:spcPct val="0"/>
                </a:spcBef>
                <a:spcAft>
                  <a:spcPct val="35000"/>
                </a:spcAft>
              </a:pPr>
              <a:r>
                <a:rPr lang="zh-TW" altLang="en-US" sz="1400" b="1" kern="1200" baseline="0" dirty="0" smtClean="0">
                  <a:latin typeface="華康中特圓體" panose="020F0809000000000000" pitchFamily="49" charset="-120"/>
                  <a:ea typeface="華康中特圓體" panose="020F0809000000000000" pitchFamily="49" charset="-120"/>
                </a:rPr>
                <a:t>副總統</a:t>
              </a:r>
              <a:endParaRPr lang="zh-TW" altLang="en-US" sz="1400" kern="1200" dirty="0">
                <a:latin typeface="華康中特圓體" panose="020F0809000000000000" pitchFamily="49" charset="-120"/>
                <a:ea typeface="華康中特圓體" panose="020F0809000000000000" pitchFamily="49" charset="-120"/>
              </a:endParaRPr>
            </a:p>
          </p:txBody>
        </p:sp>
        <p:sp>
          <p:nvSpPr>
            <p:cNvPr id="24" name="手繪多邊形 23"/>
            <p:cNvSpPr/>
            <p:nvPr/>
          </p:nvSpPr>
          <p:spPr>
            <a:xfrm>
              <a:off x="2915816" y="1362737"/>
              <a:ext cx="1071754" cy="1070577"/>
            </a:xfrm>
            <a:custGeom>
              <a:avLst/>
              <a:gdLst>
                <a:gd name="connsiteX0" fmla="*/ 0 w 1222637"/>
                <a:gd name="connsiteY0" fmla="*/ 580648 h 1161296"/>
                <a:gd name="connsiteX1" fmla="*/ 290324 w 1222637"/>
                <a:gd name="connsiteY1" fmla="*/ 0 h 1161296"/>
                <a:gd name="connsiteX2" fmla="*/ 932313 w 1222637"/>
                <a:gd name="connsiteY2" fmla="*/ 0 h 1161296"/>
                <a:gd name="connsiteX3" fmla="*/ 1222637 w 1222637"/>
                <a:gd name="connsiteY3" fmla="*/ 580648 h 1161296"/>
                <a:gd name="connsiteX4" fmla="*/ 932313 w 1222637"/>
                <a:gd name="connsiteY4" fmla="*/ 1161296 h 1161296"/>
                <a:gd name="connsiteX5" fmla="*/ 290324 w 1222637"/>
                <a:gd name="connsiteY5" fmla="*/ 1161296 h 1161296"/>
                <a:gd name="connsiteX6" fmla="*/ 0 w 1222637"/>
                <a:gd name="connsiteY6" fmla="*/ 580648 h 1161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2637" h="1161296">
                  <a:moveTo>
                    <a:pt x="611319" y="0"/>
                  </a:moveTo>
                  <a:lnTo>
                    <a:pt x="1222636" y="275758"/>
                  </a:lnTo>
                  <a:lnTo>
                    <a:pt x="1222636" y="885538"/>
                  </a:lnTo>
                  <a:lnTo>
                    <a:pt x="611319" y="1161296"/>
                  </a:lnTo>
                  <a:lnTo>
                    <a:pt x="1" y="885538"/>
                  </a:lnTo>
                  <a:lnTo>
                    <a:pt x="1" y="275758"/>
                  </a:lnTo>
                  <a:lnTo>
                    <a:pt x="611319" y="0"/>
                  </a:lnTo>
                  <a:close/>
                </a:path>
              </a:pathLst>
            </a:custGeom>
            <a:ln/>
          </p:spPr>
          <p:style>
            <a:lnRef idx="2">
              <a:schemeClr val="accent6"/>
            </a:lnRef>
            <a:fillRef idx="1">
              <a:schemeClr val="lt1"/>
            </a:fillRef>
            <a:effectRef idx="0">
              <a:schemeClr val="accent6"/>
            </a:effectRef>
            <a:fontRef idx="minor">
              <a:schemeClr val="dk1"/>
            </a:fontRef>
          </p:style>
          <p:txBody>
            <a:bodyPr spcFirstLastPara="0" vert="horz" wrap="square" lIns="72000" tIns="108000" rIns="72000" bIns="108000" numCol="1" spcCol="1270" anchor="ctr" anchorCtr="0">
              <a:noAutofit/>
            </a:bodyPr>
            <a:lstStyle/>
            <a:p>
              <a:pPr marL="0" lvl="0" indent="0" algn="ctr" defTabSz="711200">
                <a:spcBef>
                  <a:spcPct val="0"/>
                </a:spcBef>
                <a:spcAft>
                  <a:spcPct val="35000"/>
                </a:spcAft>
              </a:pPr>
              <a:r>
                <a:rPr lang="zh-TW" altLang="en-US" sz="1400" b="1" kern="1200" baseline="0" dirty="0" smtClean="0">
                  <a:solidFill>
                    <a:schemeClr val="tx1"/>
                  </a:solidFill>
                  <a:latin typeface="華康中特圓體" panose="020F0809000000000000" pitchFamily="49" charset="-120"/>
                  <a:ea typeface="華康中特圓體" panose="020F0809000000000000" pitchFamily="49" charset="-120"/>
                </a:rPr>
                <a:t>民意代表</a:t>
              </a:r>
              <a:endParaRPr lang="zh-TW" altLang="en-US" sz="1400" kern="1200" dirty="0">
                <a:latin typeface="華康中特圓體" panose="020F0809000000000000" pitchFamily="49" charset="-120"/>
                <a:ea typeface="華康中特圓體" panose="020F0809000000000000" pitchFamily="49" charset="-120"/>
              </a:endParaRPr>
            </a:p>
          </p:txBody>
        </p:sp>
        <p:sp>
          <p:nvSpPr>
            <p:cNvPr id="25" name="矩形 24"/>
            <p:cNvSpPr/>
            <p:nvPr/>
          </p:nvSpPr>
          <p:spPr>
            <a:xfrm>
              <a:off x="5436133" y="4961832"/>
              <a:ext cx="1527389" cy="821177"/>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6" name="手繪多邊形 25"/>
            <p:cNvSpPr/>
            <p:nvPr/>
          </p:nvSpPr>
          <p:spPr>
            <a:xfrm>
              <a:off x="5652121" y="1362737"/>
              <a:ext cx="1311401" cy="1346183"/>
            </a:xfrm>
            <a:custGeom>
              <a:avLst/>
              <a:gdLst>
                <a:gd name="connsiteX0" fmla="*/ 0 w 1727483"/>
                <a:gd name="connsiteY0" fmla="*/ 737911 h 1475821"/>
                <a:gd name="connsiteX1" fmla="*/ 368955 w 1727483"/>
                <a:gd name="connsiteY1" fmla="*/ 0 h 1475821"/>
                <a:gd name="connsiteX2" fmla="*/ 1358528 w 1727483"/>
                <a:gd name="connsiteY2" fmla="*/ 0 h 1475821"/>
                <a:gd name="connsiteX3" fmla="*/ 1727483 w 1727483"/>
                <a:gd name="connsiteY3" fmla="*/ 737911 h 1475821"/>
                <a:gd name="connsiteX4" fmla="*/ 1358528 w 1727483"/>
                <a:gd name="connsiteY4" fmla="*/ 1475821 h 1475821"/>
                <a:gd name="connsiteX5" fmla="*/ 368955 w 1727483"/>
                <a:gd name="connsiteY5" fmla="*/ 1475821 h 1475821"/>
                <a:gd name="connsiteX6" fmla="*/ 0 w 1727483"/>
                <a:gd name="connsiteY6" fmla="*/ 737911 h 1475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7483" h="1475821">
                  <a:moveTo>
                    <a:pt x="863741" y="0"/>
                  </a:moveTo>
                  <a:lnTo>
                    <a:pt x="1727483" y="315205"/>
                  </a:lnTo>
                  <a:lnTo>
                    <a:pt x="1727483" y="1160616"/>
                  </a:lnTo>
                  <a:lnTo>
                    <a:pt x="863741" y="1475821"/>
                  </a:lnTo>
                  <a:lnTo>
                    <a:pt x="0" y="1160616"/>
                  </a:lnTo>
                  <a:lnTo>
                    <a:pt x="0" y="315205"/>
                  </a:lnTo>
                  <a:lnTo>
                    <a:pt x="863741" y="0"/>
                  </a:lnTo>
                  <a:close/>
                </a:path>
              </a:pathLst>
            </a:custGeom>
            <a:ln/>
          </p:spPr>
          <p:style>
            <a:lnRef idx="2">
              <a:schemeClr val="accent6"/>
            </a:lnRef>
            <a:fillRef idx="1">
              <a:schemeClr val="lt1"/>
            </a:fillRef>
            <a:effectRef idx="0">
              <a:schemeClr val="accent6"/>
            </a:effectRef>
            <a:fontRef idx="minor">
              <a:schemeClr val="dk1"/>
            </a:fontRef>
          </p:style>
          <p:txBody>
            <a:bodyPr spcFirstLastPara="0" vert="horz" wrap="square" lIns="72000" tIns="72000" rIns="72000" bIns="72000" numCol="1" spcCol="1270" anchor="ctr" anchorCtr="0">
              <a:noAutofit/>
            </a:bodyPr>
            <a:lstStyle/>
            <a:p>
              <a:pPr lvl="0" algn="ctr" defTabSz="711200">
                <a:spcBef>
                  <a:spcPct val="0"/>
                </a:spcBef>
                <a:spcAft>
                  <a:spcPct val="35000"/>
                </a:spcAft>
              </a:pPr>
              <a:r>
                <a:rPr lang="zh-TW" altLang="en-US" sz="1400" b="1" u="sng" kern="1200" dirty="0" smtClean="0">
                  <a:solidFill>
                    <a:srgbClr val="FF0000"/>
                  </a:solidFill>
                  <a:uFill>
                    <a:solidFill>
                      <a:srgbClr val="FF0000"/>
                    </a:solidFill>
                  </a:uFill>
                  <a:latin typeface="華康中特圓體" panose="020F0809000000000000" pitchFamily="49" charset="-120"/>
                  <a:ea typeface="華康中特圓體" panose="020F0809000000000000" pitchFamily="49" charset="-120"/>
                </a:rPr>
                <a:t>公法人</a:t>
              </a:r>
              <a:r>
                <a:rPr lang="zh-TW" altLang="en-US" sz="1400" b="1" u="sng" kern="1200" dirty="0" smtClean="0">
                  <a:solidFill>
                    <a:schemeClr val="tx1"/>
                  </a:solidFill>
                  <a:uFill>
                    <a:solidFill>
                      <a:srgbClr val="FF0000"/>
                    </a:solidFill>
                  </a:uFill>
                  <a:latin typeface="華康中特圓體" panose="020F0809000000000000" pitchFamily="49" charset="-120"/>
                  <a:ea typeface="華康中特圓體" panose="020F0809000000000000" pitchFamily="49" charset="-120"/>
                </a:rPr>
                <a:t>之董事、監察人、首長、執行長與該等職務之人</a:t>
              </a:r>
              <a:endParaRPr lang="en-US" altLang="zh-TW" sz="1400" b="1" kern="1200" dirty="0" smtClean="0">
                <a:solidFill>
                  <a:schemeClr val="tx1"/>
                </a:solidFill>
                <a:latin typeface="華康中特圓體" panose="020F0809000000000000" pitchFamily="49" charset="-120"/>
                <a:ea typeface="華康中特圓體" panose="020F0809000000000000" pitchFamily="49" charset="-120"/>
              </a:endParaRPr>
            </a:p>
          </p:txBody>
        </p:sp>
        <p:sp>
          <p:nvSpPr>
            <p:cNvPr id="27" name="手繪多邊形 26"/>
            <p:cNvSpPr/>
            <p:nvPr/>
          </p:nvSpPr>
          <p:spPr>
            <a:xfrm>
              <a:off x="7020272" y="1338988"/>
              <a:ext cx="1381156" cy="1375876"/>
            </a:xfrm>
            <a:custGeom>
              <a:avLst/>
              <a:gdLst>
                <a:gd name="connsiteX0" fmla="*/ 0 w 1727483"/>
                <a:gd name="connsiteY0" fmla="*/ 737911 h 1475821"/>
                <a:gd name="connsiteX1" fmla="*/ 368955 w 1727483"/>
                <a:gd name="connsiteY1" fmla="*/ 0 h 1475821"/>
                <a:gd name="connsiteX2" fmla="*/ 1358528 w 1727483"/>
                <a:gd name="connsiteY2" fmla="*/ 0 h 1475821"/>
                <a:gd name="connsiteX3" fmla="*/ 1727483 w 1727483"/>
                <a:gd name="connsiteY3" fmla="*/ 737911 h 1475821"/>
                <a:gd name="connsiteX4" fmla="*/ 1358528 w 1727483"/>
                <a:gd name="connsiteY4" fmla="*/ 1475821 h 1475821"/>
                <a:gd name="connsiteX5" fmla="*/ 368955 w 1727483"/>
                <a:gd name="connsiteY5" fmla="*/ 1475821 h 1475821"/>
                <a:gd name="connsiteX6" fmla="*/ 0 w 1727483"/>
                <a:gd name="connsiteY6" fmla="*/ 737911 h 1475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27483" h="1475821">
                  <a:moveTo>
                    <a:pt x="863741" y="0"/>
                  </a:moveTo>
                  <a:lnTo>
                    <a:pt x="1727483" y="315205"/>
                  </a:lnTo>
                  <a:lnTo>
                    <a:pt x="1727483" y="1160616"/>
                  </a:lnTo>
                  <a:lnTo>
                    <a:pt x="863741" y="1475821"/>
                  </a:lnTo>
                  <a:lnTo>
                    <a:pt x="0" y="1160616"/>
                  </a:lnTo>
                  <a:lnTo>
                    <a:pt x="0" y="315205"/>
                  </a:lnTo>
                  <a:lnTo>
                    <a:pt x="863741" y="0"/>
                  </a:lnTo>
                  <a:close/>
                </a:path>
              </a:pathLst>
            </a:custGeom>
            <a:ln/>
          </p:spPr>
          <p:style>
            <a:lnRef idx="2">
              <a:schemeClr val="accent6"/>
            </a:lnRef>
            <a:fillRef idx="1">
              <a:schemeClr val="lt1"/>
            </a:fillRef>
            <a:effectRef idx="0">
              <a:schemeClr val="accent6"/>
            </a:effectRef>
            <a:fontRef idx="minor">
              <a:schemeClr val="dk1"/>
            </a:fontRef>
          </p:style>
          <p:txBody>
            <a:bodyPr spcFirstLastPara="0" vert="horz" wrap="square" lIns="72000" tIns="72000" rIns="72000" bIns="72000" numCol="1" spcCol="1270" anchor="ctr" anchorCtr="0">
              <a:noAutofit/>
            </a:bodyPr>
            <a:lstStyle/>
            <a:p>
              <a:pPr lvl="0" algn="ctr" defTabSz="711200">
                <a:spcBef>
                  <a:spcPct val="0"/>
                </a:spcBef>
                <a:spcAft>
                  <a:spcPct val="35000"/>
                </a:spcAft>
              </a:pPr>
              <a:r>
                <a:rPr lang="zh-TW" altLang="en-US" sz="1400" b="1" u="sng" dirty="0">
                  <a:solidFill>
                    <a:schemeClr val="tx1"/>
                  </a:solidFill>
                  <a:uFill>
                    <a:solidFill>
                      <a:srgbClr val="FF0000"/>
                    </a:solidFill>
                  </a:uFill>
                  <a:latin typeface="華康中特圓體" panose="020F0809000000000000" pitchFamily="49" charset="-120"/>
                  <a:ea typeface="華康中特圓體" panose="020F0809000000000000" pitchFamily="49" charset="-120"/>
                </a:rPr>
                <a:t>政府捐助之</a:t>
              </a:r>
              <a:r>
                <a:rPr lang="zh-TW" altLang="en-US" sz="1400" b="1" u="sng" dirty="0">
                  <a:solidFill>
                    <a:srgbClr val="FF0000"/>
                  </a:solidFill>
                  <a:uFill>
                    <a:solidFill>
                      <a:srgbClr val="FF0000"/>
                    </a:solidFill>
                  </a:uFill>
                  <a:latin typeface="華康中特圓體" panose="020F0809000000000000" pitchFamily="49" charset="-120"/>
                  <a:ea typeface="華康中特圓體" panose="020F0809000000000000" pitchFamily="49" charset="-120"/>
                </a:rPr>
                <a:t>財團法人</a:t>
              </a:r>
              <a:r>
                <a:rPr lang="zh-TW" altLang="en-US" sz="1400" b="1" u="sng" dirty="0">
                  <a:solidFill>
                    <a:schemeClr val="tx1"/>
                  </a:solidFill>
                  <a:uFill>
                    <a:solidFill>
                      <a:srgbClr val="FF0000"/>
                    </a:solidFill>
                  </a:uFill>
                  <a:latin typeface="華康中特圓體" panose="020F0809000000000000" pitchFamily="49" charset="-120"/>
                  <a:ea typeface="華康中特圓體" panose="020F0809000000000000" pitchFamily="49" charset="-120"/>
                </a:rPr>
                <a:t>之董事長、執行長、秘書長與該等職務之</a:t>
              </a:r>
              <a:r>
                <a:rPr lang="zh-TW" altLang="en-US" sz="1400" b="1" u="sng" dirty="0" smtClean="0">
                  <a:solidFill>
                    <a:schemeClr val="tx1"/>
                  </a:solidFill>
                  <a:uFill>
                    <a:solidFill>
                      <a:srgbClr val="FF0000"/>
                    </a:solidFill>
                  </a:uFill>
                  <a:latin typeface="華康中特圓體" panose="020F0809000000000000" pitchFamily="49" charset="-120"/>
                  <a:ea typeface="華康中特圓體" panose="020F0809000000000000" pitchFamily="49" charset="-120"/>
                </a:rPr>
                <a:t>人</a:t>
              </a:r>
              <a:endParaRPr lang="zh-TW" altLang="en-US" sz="1400" b="1" u="sng" dirty="0">
                <a:solidFill>
                  <a:schemeClr val="tx1"/>
                </a:solidFill>
                <a:uFill>
                  <a:solidFill>
                    <a:srgbClr val="FF0000"/>
                  </a:solidFill>
                </a:uFill>
                <a:latin typeface="華康中特圓體" panose="020F0809000000000000" pitchFamily="49" charset="-120"/>
                <a:ea typeface="華康中特圓體" panose="020F0809000000000000" pitchFamily="49" charset="-120"/>
              </a:endParaRPr>
            </a:p>
          </p:txBody>
        </p:sp>
        <p:sp>
          <p:nvSpPr>
            <p:cNvPr id="28" name="手繪多邊形 27"/>
            <p:cNvSpPr/>
            <p:nvPr/>
          </p:nvSpPr>
          <p:spPr>
            <a:xfrm>
              <a:off x="4042838" y="1296428"/>
              <a:ext cx="1515554" cy="1419576"/>
            </a:xfrm>
            <a:custGeom>
              <a:avLst/>
              <a:gdLst>
                <a:gd name="connsiteX0" fmla="*/ 0 w 2282023"/>
                <a:gd name="connsiteY0" fmla="*/ 1027259 h 2054517"/>
                <a:gd name="connsiteX1" fmla="*/ 513629 w 2282023"/>
                <a:gd name="connsiteY1" fmla="*/ 0 h 2054517"/>
                <a:gd name="connsiteX2" fmla="*/ 1768394 w 2282023"/>
                <a:gd name="connsiteY2" fmla="*/ 0 h 2054517"/>
                <a:gd name="connsiteX3" fmla="*/ 2282023 w 2282023"/>
                <a:gd name="connsiteY3" fmla="*/ 1027259 h 2054517"/>
                <a:gd name="connsiteX4" fmla="*/ 1768394 w 2282023"/>
                <a:gd name="connsiteY4" fmla="*/ 2054517 h 2054517"/>
                <a:gd name="connsiteX5" fmla="*/ 513629 w 2282023"/>
                <a:gd name="connsiteY5" fmla="*/ 2054517 h 2054517"/>
                <a:gd name="connsiteX6" fmla="*/ 0 w 2282023"/>
                <a:gd name="connsiteY6" fmla="*/ 1027259 h 2054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82023" h="2054517">
                  <a:moveTo>
                    <a:pt x="1141011" y="0"/>
                  </a:moveTo>
                  <a:lnTo>
                    <a:pt x="2282023" y="462423"/>
                  </a:lnTo>
                  <a:lnTo>
                    <a:pt x="2282023" y="1592094"/>
                  </a:lnTo>
                  <a:lnTo>
                    <a:pt x="1141011" y="2054517"/>
                  </a:lnTo>
                  <a:lnTo>
                    <a:pt x="0" y="1592094"/>
                  </a:lnTo>
                  <a:lnTo>
                    <a:pt x="0" y="462423"/>
                  </a:lnTo>
                  <a:lnTo>
                    <a:pt x="1141011" y="0"/>
                  </a:lnTo>
                  <a:close/>
                </a:path>
              </a:pathLst>
            </a:custGeom>
            <a:ln/>
          </p:spPr>
          <p:style>
            <a:lnRef idx="2">
              <a:schemeClr val="accent6"/>
            </a:lnRef>
            <a:fillRef idx="1">
              <a:schemeClr val="lt1"/>
            </a:fillRef>
            <a:effectRef idx="0">
              <a:schemeClr val="accent6"/>
            </a:effectRef>
            <a:fontRef idx="minor">
              <a:schemeClr val="dk1"/>
            </a:fontRef>
          </p:style>
          <p:txBody>
            <a:bodyPr spcFirstLastPara="0" vert="horz" wrap="square" lIns="72000" tIns="72000" rIns="72000" bIns="72000" numCol="1" spcCol="1270" anchor="ctr" anchorCtr="0">
              <a:noAutofit/>
            </a:bodyPr>
            <a:lstStyle/>
            <a:p>
              <a:pPr lvl="0" algn="just" defTabSz="360000">
                <a:spcBef>
                  <a:spcPct val="0"/>
                </a:spcBef>
                <a:spcAft>
                  <a:spcPct val="35000"/>
                </a:spcAft>
              </a:pPr>
              <a:r>
                <a:rPr lang="zh-TW" altLang="en-US" sz="1400" b="1" spc="-100" dirty="0">
                  <a:solidFill>
                    <a:schemeClr val="tx1"/>
                  </a:solidFill>
                  <a:latin typeface="華康中特圓體" panose="020F0809000000000000" pitchFamily="49" charset="-120"/>
                  <a:ea typeface="華康中特圓體" panose="020F0809000000000000" pitchFamily="49" charset="-120"/>
                </a:rPr>
                <a:t>代表政府或公股出任其</a:t>
              </a:r>
              <a:r>
                <a:rPr lang="zh-TW" altLang="en-US" sz="1400" b="1" u="sng" spc="-100" dirty="0">
                  <a:solidFill>
                    <a:schemeClr val="tx1"/>
                  </a:solidFill>
                  <a:uFill>
                    <a:solidFill>
                      <a:srgbClr val="FF0000"/>
                    </a:solidFill>
                  </a:uFill>
                  <a:latin typeface="華康中特圓體" panose="020F0809000000000000" pitchFamily="49" charset="-120"/>
                  <a:ea typeface="華康中特圓體" panose="020F0809000000000000" pitchFamily="49" charset="-120"/>
                </a:rPr>
                <a:t>出資、捐助</a:t>
              </a:r>
              <a:r>
                <a:rPr lang="zh-TW" altLang="en-US" sz="1400" b="1" spc="-100" dirty="0">
                  <a:solidFill>
                    <a:schemeClr val="tx1"/>
                  </a:solidFill>
                  <a:latin typeface="華康中特圓體" panose="020F0809000000000000" pitchFamily="49" charset="-120"/>
                  <a:ea typeface="華康中特圓體" panose="020F0809000000000000" pitchFamily="49" charset="-120"/>
                </a:rPr>
                <a:t>之私法人董事、監察人與該等職務之</a:t>
              </a:r>
              <a:r>
                <a:rPr lang="zh-TW" altLang="en-US" sz="1400" b="1" spc="-100" dirty="0" smtClean="0">
                  <a:solidFill>
                    <a:schemeClr val="tx1"/>
                  </a:solidFill>
                  <a:latin typeface="華康中特圓體" panose="020F0809000000000000" pitchFamily="49" charset="-120"/>
                  <a:ea typeface="華康中特圓體" panose="020F0809000000000000" pitchFamily="49" charset="-120"/>
                </a:rPr>
                <a:t>人</a:t>
              </a:r>
              <a:endParaRPr lang="zh-TW" altLang="en-US" sz="1400" kern="1200" spc="-100" baseline="0" dirty="0">
                <a:latin typeface="華康中特圓體" panose="020F0809000000000000" pitchFamily="49" charset="-120"/>
                <a:ea typeface="華康中特圓體" panose="020F0809000000000000" pitchFamily="49" charset="-120"/>
              </a:endParaRPr>
            </a:p>
          </p:txBody>
        </p:sp>
        <p:sp>
          <p:nvSpPr>
            <p:cNvPr id="40" name="手繪多邊形 39"/>
            <p:cNvSpPr/>
            <p:nvPr/>
          </p:nvSpPr>
          <p:spPr>
            <a:xfrm>
              <a:off x="1542959" y="4851994"/>
              <a:ext cx="1453185" cy="1507823"/>
            </a:xfrm>
            <a:custGeom>
              <a:avLst/>
              <a:gdLst>
                <a:gd name="connsiteX0" fmla="*/ 0 w 2177310"/>
                <a:gd name="connsiteY0" fmla="*/ 1004498 h 2008996"/>
                <a:gd name="connsiteX1" fmla="*/ 502249 w 2177310"/>
                <a:gd name="connsiteY1" fmla="*/ 0 h 2008996"/>
                <a:gd name="connsiteX2" fmla="*/ 1675061 w 2177310"/>
                <a:gd name="connsiteY2" fmla="*/ 0 h 2008996"/>
                <a:gd name="connsiteX3" fmla="*/ 2177310 w 2177310"/>
                <a:gd name="connsiteY3" fmla="*/ 1004498 h 2008996"/>
                <a:gd name="connsiteX4" fmla="*/ 1675061 w 2177310"/>
                <a:gd name="connsiteY4" fmla="*/ 2008996 h 2008996"/>
                <a:gd name="connsiteX5" fmla="*/ 502249 w 2177310"/>
                <a:gd name="connsiteY5" fmla="*/ 2008996 h 2008996"/>
                <a:gd name="connsiteX6" fmla="*/ 0 w 2177310"/>
                <a:gd name="connsiteY6" fmla="*/ 1004498 h 200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7310" h="2008996">
                  <a:moveTo>
                    <a:pt x="1088655" y="0"/>
                  </a:moveTo>
                  <a:lnTo>
                    <a:pt x="2177309" y="463423"/>
                  </a:lnTo>
                  <a:lnTo>
                    <a:pt x="2177309" y="1545573"/>
                  </a:lnTo>
                  <a:lnTo>
                    <a:pt x="1088655" y="2008996"/>
                  </a:lnTo>
                  <a:lnTo>
                    <a:pt x="1" y="1545573"/>
                  </a:lnTo>
                  <a:lnTo>
                    <a:pt x="1" y="463423"/>
                  </a:lnTo>
                  <a:lnTo>
                    <a:pt x="1088655" y="0"/>
                  </a:lnTo>
                  <a:close/>
                </a:path>
              </a:pathLst>
            </a:custGeom>
            <a:ln/>
          </p:spPr>
          <p:style>
            <a:lnRef idx="2">
              <a:schemeClr val="accent3"/>
            </a:lnRef>
            <a:fillRef idx="1">
              <a:schemeClr val="lt1"/>
            </a:fillRef>
            <a:effectRef idx="0">
              <a:schemeClr val="accent3"/>
            </a:effectRef>
            <a:fontRef idx="minor">
              <a:schemeClr val="dk1"/>
            </a:fontRef>
          </p:style>
          <p:txBody>
            <a:bodyPr spcFirstLastPara="0" vert="horz" wrap="square" lIns="144000" tIns="348859" rIns="144000" bIns="348859" numCol="1" spcCol="1270" anchor="ctr" anchorCtr="0">
              <a:noAutofit/>
            </a:bodyPr>
            <a:lstStyle/>
            <a:p>
              <a:pPr lvl="0" algn="ctr" defTabSz="711200">
                <a:spcBef>
                  <a:spcPct val="0"/>
                </a:spcBef>
                <a:spcAft>
                  <a:spcPct val="35000"/>
                </a:spcAft>
              </a:pPr>
              <a:r>
                <a:rPr lang="zh-TW" altLang="en-US" sz="1400" b="1" kern="1200" baseline="0" dirty="0" smtClean="0">
                  <a:solidFill>
                    <a:schemeClr val="tx1"/>
                  </a:solidFill>
                  <a:uFill>
                    <a:solidFill>
                      <a:srgbClr val="FF0000"/>
                    </a:solidFill>
                  </a:uFill>
                  <a:latin typeface="華康中特圓體" panose="020F0809000000000000" pitchFamily="49" charset="-120"/>
                  <a:ea typeface="華康中特圓體" panose="020F0809000000000000" pitchFamily="49" charset="-120"/>
                </a:rPr>
                <a:t>法官、檢察官、</a:t>
              </a:r>
              <a:r>
                <a:rPr lang="zh-TW" altLang="en-US" sz="1400" b="1" kern="1200" dirty="0" smtClean="0">
                  <a:solidFill>
                    <a:schemeClr val="tx1"/>
                  </a:solidFill>
                  <a:uFill>
                    <a:solidFill>
                      <a:srgbClr val="FF0000"/>
                    </a:solidFill>
                  </a:uFill>
                  <a:latin typeface="華康中特圓體" panose="020F0809000000000000" pitchFamily="49" charset="-120"/>
                  <a:ea typeface="華康中特圓體" panose="020F0809000000000000" pitchFamily="49" charset="-120"/>
                </a:rPr>
                <a:t>戰時</a:t>
              </a:r>
              <a:r>
                <a:rPr lang="zh-TW" altLang="en-US" sz="1400" b="1" kern="1200" baseline="0" dirty="0" smtClean="0">
                  <a:solidFill>
                    <a:schemeClr val="tx1"/>
                  </a:solidFill>
                  <a:uFill>
                    <a:solidFill>
                      <a:srgbClr val="FF0000"/>
                    </a:solidFill>
                  </a:uFill>
                  <a:latin typeface="華康中特圓體" panose="020F0809000000000000" pitchFamily="49" charset="-120"/>
                  <a:ea typeface="華康中特圓體" panose="020F0809000000000000" pitchFamily="49" charset="-120"/>
                </a:rPr>
                <a:t>軍法官、行政執行官、</a:t>
              </a:r>
              <a:r>
                <a:rPr lang="zh-TW" altLang="en-US" sz="1400" b="1" u="sng" kern="1200" baseline="0" dirty="0" smtClean="0">
                  <a:solidFill>
                    <a:schemeClr val="tx1"/>
                  </a:solidFill>
                  <a:uFill>
                    <a:solidFill>
                      <a:srgbClr val="FF0000"/>
                    </a:solidFill>
                  </a:uFill>
                  <a:latin typeface="華康中特圓體" panose="020F0809000000000000" pitchFamily="49" charset="-120"/>
                  <a:ea typeface="華康中特圓體" panose="020F0809000000000000" pitchFamily="49" charset="-120"/>
                </a:rPr>
                <a:t>司法及檢察事務官</a:t>
              </a:r>
              <a:endParaRPr lang="zh-TW" altLang="en-US" sz="1400" u="sng" kern="1200" dirty="0">
                <a:uFill>
                  <a:solidFill>
                    <a:srgbClr val="FF0000"/>
                  </a:solidFill>
                </a:uFill>
                <a:latin typeface="華康中特圓體" panose="020F0809000000000000" pitchFamily="49" charset="-120"/>
                <a:ea typeface="華康中特圓體" panose="020F0809000000000000" pitchFamily="49" charset="-120"/>
              </a:endParaRPr>
            </a:p>
          </p:txBody>
        </p:sp>
        <p:sp>
          <p:nvSpPr>
            <p:cNvPr id="41" name="手繪多邊形 40"/>
            <p:cNvSpPr/>
            <p:nvPr/>
          </p:nvSpPr>
          <p:spPr>
            <a:xfrm>
              <a:off x="6234776" y="2537509"/>
              <a:ext cx="1476075" cy="1354961"/>
            </a:xfrm>
            <a:custGeom>
              <a:avLst/>
              <a:gdLst>
                <a:gd name="connsiteX0" fmla="*/ 0 w 2177310"/>
                <a:gd name="connsiteY0" fmla="*/ 1004498 h 2008996"/>
                <a:gd name="connsiteX1" fmla="*/ 502249 w 2177310"/>
                <a:gd name="connsiteY1" fmla="*/ 0 h 2008996"/>
                <a:gd name="connsiteX2" fmla="*/ 1675061 w 2177310"/>
                <a:gd name="connsiteY2" fmla="*/ 0 h 2008996"/>
                <a:gd name="connsiteX3" fmla="*/ 2177310 w 2177310"/>
                <a:gd name="connsiteY3" fmla="*/ 1004498 h 2008996"/>
                <a:gd name="connsiteX4" fmla="*/ 1675061 w 2177310"/>
                <a:gd name="connsiteY4" fmla="*/ 2008996 h 2008996"/>
                <a:gd name="connsiteX5" fmla="*/ 502249 w 2177310"/>
                <a:gd name="connsiteY5" fmla="*/ 2008996 h 2008996"/>
                <a:gd name="connsiteX6" fmla="*/ 0 w 2177310"/>
                <a:gd name="connsiteY6" fmla="*/ 1004498 h 200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7310" h="2008996">
                  <a:moveTo>
                    <a:pt x="1088655" y="0"/>
                  </a:moveTo>
                  <a:lnTo>
                    <a:pt x="2177309" y="463423"/>
                  </a:lnTo>
                  <a:lnTo>
                    <a:pt x="2177309" y="1545573"/>
                  </a:lnTo>
                  <a:lnTo>
                    <a:pt x="1088655" y="2008996"/>
                  </a:lnTo>
                  <a:lnTo>
                    <a:pt x="1" y="1545573"/>
                  </a:lnTo>
                  <a:lnTo>
                    <a:pt x="1" y="463423"/>
                  </a:lnTo>
                  <a:lnTo>
                    <a:pt x="1088655" y="0"/>
                  </a:lnTo>
                  <a:close/>
                </a:path>
              </a:pathLst>
            </a:custGeom>
            <a:ln/>
          </p:spPr>
          <p:style>
            <a:lnRef idx="2">
              <a:schemeClr val="accent3"/>
            </a:lnRef>
            <a:fillRef idx="1">
              <a:schemeClr val="lt1"/>
            </a:fillRef>
            <a:effectRef idx="0">
              <a:schemeClr val="accent3"/>
            </a:effectRef>
            <a:fontRef idx="minor">
              <a:schemeClr val="dk1"/>
            </a:fontRef>
          </p:style>
          <p:txBody>
            <a:bodyPr spcFirstLastPara="0" vert="horz" wrap="square" lIns="144000" tIns="348859" rIns="144000" bIns="348859" numCol="1" spcCol="1270" anchor="ctr" anchorCtr="0">
              <a:noAutofit/>
            </a:bodyPr>
            <a:lstStyle/>
            <a:p>
              <a:pPr lvl="0" algn="ctr" defTabSz="711200">
                <a:spcBef>
                  <a:spcPct val="0"/>
                </a:spcBef>
                <a:spcAft>
                  <a:spcPct val="35000"/>
                </a:spcAft>
              </a:pPr>
              <a:r>
                <a:rPr lang="zh-TW" altLang="en-US" sz="1400" b="1" kern="1200" dirty="0" smtClean="0">
                  <a:solidFill>
                    <a:schemeClr val="tx1"/>
                  </a:solidFill>
                  <a:uFill>
                    <a:solidFill>
                      <a:srgbClr val="FF0000"/>
                    </a:solidFill>
                  </a:uFill>
                  <a:latin typeface="華康中特圓體" panose="020F0809000000000000" pitchFamily="49" charset="-120"/>
                  <a:ea typeface="華康中特圓體" panose="020F0809000000000000" pitchFamily="49" charset="-120"/>
                </a:rPr>
                <a:t>各級軍事機構及部隊上校以上之主官、副主官</a:t>
              </a:r>
              <a:endParaRPr lang="zh-TW" altLang="en-US" sz="1400" b="1" kern="1200" dirty="0">
                <a:solidFill>
                  <a:schemeClr val="tx1"/>
                </a:solidFill>
                <a:uFill>
                  <a:solidFill>
                    <a:srgbClr val="FF0000"/>
                  </a:solidFill>
                </a:uFill>
                <a:latin typeface="華康中特圓體" panose="020F0809000000000000" pitchFamily="49" charset="-120"/>
                <a:ea typeface="華康中特圓體" panose="020F0809000000000000" pitchFamily="49" charset="-120"/>
              </a:endParaRPr>
            </a:p>
          </p:txBody>
        </p:sp>
        <p:sp>
          <p:nvSpPr>
            <p:cNvPr id="23" name="手繪多邊形 22"/>
            <p:cNvSpPr/>
            <p:nvPr/>
          </p:nvSpPr>
          <p:spPr>
            <a:xfrm>
              <a:off x="6234777" y="3823934"/>
              <a:ext cx="2377248" cy="2501001"/>
            </a:xfrm>
            <a:custGeom>
              <a:avLst/>
              <a:gdLst>
                <a:gd name="connsiteX0" fmla="*/ 0 w 2177310"/>
                <a:gd name="connsiteY0" fmla="*/ 1004498 h 2008996"/>
                <a:gd name="connsiteX1" fmla="*/ 502249 w 2177310"/>
                <a:gd name="connsiteY1" fmla="*/ 0 h 2008996"/>
                <a:gd name="connsiteX2" fmla="*/ 1675061 w 2177310"/>
                <a:gd name="connsiteY2" fmla="*/ 0 h 2008996"/>
                <a:gd name="connsiteX3" fmla="*/ 2177310 w 2177310"/>
                <a:gd name="connsiteY3" fmla="*/ 1004498 h 2008996"/>
                <a:gd name="connsiteX4" fmla="*/ 1675061 w 2177310"/>
                <a:gd name="connsiteY4" fmla="*/ 2008996 h 2008996"/>
                <a:gd name="connsiteX5" fmla="*/ 502249 w 2177310"/>
                <a:gd name="connsiteY5" fmla="*/ 2008996 h 2008996"/>
                <a:gd name="connsiteX6" fmla="*/ 0 w 2177310"/>
                <a:gd name="connsiteY6" fmla="*/ 1004498 h 200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7310" h="2008996">
                  <a:moveTo>
                    <a:pt x="1088655" y="0"/>
                  </a:moveTo>
                  <a:lnTo>
                    <a:pt x="2177309" y="463423"/>
                  </a:lnTo>
                  <a:lnTo>
                    <a:pt x="2177309" y="1545573"/>
                  </a:lnTo>
                  <a:lnTo>
                    <a:pt x="1088655" y="2008996"/>
                  </a:lnTo>
                  <a:lnTo>
                    <a:pt x="1" y="1545573"/>
                  </a:lnTo>
                  <a:lnTo>
                    <a:pt x="1" y="463423"/>
                  </a:lnTo>
                  <a:lnTo>
                    <a:pt x="1088655" y="0"/>
                  </a:lnTo>
                  <a:close/>
                </a:path>
              </a:pathLst>
            </a:custGeom>
            <a:solidFill>
              <a:srgbClr val="CCFFFF"/>
            </a:solidFill>
            <a:ln w="19050">
              <a:solidFill>
                <a:schemeClr val="accent4">
                  <a:lumMod val="50000"/>
                </a:schemeClr>
              </a:solidFill>
            </a:ln>
            <a:scene3d>
              <a:camera prst="orthographicFront"/>
              <a:lightRig rig="flat" dir="t"/>
            </a:scene3d>
            <a:sp3d prstMaterial="plastic">
              <a:bevelT w="120900" h="88900"/>
              <a:bevelB w="88900" h="31750" prst="angle"/>
            </a:sp3d>
          </p:spPr>
          <p:style>
            <a:lnRef idx="0">
              <a:scrgbClr r="0" g="0" b="0"/>
            </a:lnRef>
            <a:fillRef idx="3">
              <a:scrgbClr r="0" g="0" b="0"/>
            </a:fillRef>
            <a:effectRef idx="2">
              <a:schemeClr val="accent5">
                <a:hueOff val="0"/>
                <a:satOff val="0"/>
                <a:lumOff val="0"/>
                <a:alphaOff val="0"/>
              </a:schemeClr>
            </a:effectRef>
            <a:fontRef idx="minor">
              <a:schemeClr val="lt1"/>
            </a:fontRef>
          </p:style>
          <p:txBody>
            <a:bodyPr spcFirstLastPara="0" vert="horz" wrap="square" lIns="108000" tIns="216000" rIns="72000" bIns="72000" numCol="1" spcCol="1270" anchor="ctr" anchorCtr="0">
              <a:noAutofit/>
            </a:bodyPr>
            <a:lstStyle/>
            <a:p>
              <a:pPr lvl="0" algn="ctr" defTabSz="711200">
                <a:spcBef>
                  <a:spcPct val="0"/>
                </a:spcBef>
                <a:spcAft>
                  <a:spcPct val="35000"/>
                </a:spcAft>
              </a:pPr>
              <a:r>
                <a:rPr lang="zh-TW" altLang="en-US" sz="2000" b="1" kern="1200" dirty="0" smtClean="0">
                  <a:solidFill>
                    <a:schemeClr val="tx1"/>
                  </a:solidFill>
                  <a:uFill>
                    <a:solidFill>
                      <a:srgbClr val="FF0000"/>
                    </a:solidFill>
                  </a:uFill>
                  <a:latin typeface="華康中特圓體(P)" panose="020F0800000000000000" pitchFamily="34" charset="-120"/>
                  <a:ea typeface="華康中特圓體(P)" panose="020F0800000000000000" pitchFamily="34" charset="-120"/>
                </a:rPr>
                <a:t>各級公立學校、軍警院校、矯正學校校長、副校長；其設有附屬機構者，該機構之首長、副首長</a:t>
              </a:r>
              <a:endParaRPr lang="zh-TW" altLang="en-US" sz="2000" kern="1200" dirty="0">
                <a:uFill>
                  <a:solidFill>
                    <a:srgbClr val="FF0000"/>
                  </a:solidFill>
                </a:uFill>
                <a:latin typeface="華康中特圓體(P)" panose="020F0800000000000000" pitchFamily="34" charset="-120"/>
                <a:ea typeface="華康中特圓體(P)" panose="020F0800000000000000" pitchFamily="34" charset="-120"/>
              </a:endParaRPr>
            </a:p>
          </p:txBody>
        </p:sp>
        <p:sp>
          <p:nvSpPr>
            <p:cNvPr id="45" name="手繪多邊形 44"/>
            <p:cNvSpPr/>
            <p:nvPr/>
          </p:nvSpPr>
          <p:spPr>
            <a:xfrm>
              <a:off x="3163215" y="2852936"/>
              <a:ext cx="2952328" cy="3029177"/>
            </a:xfrm>
            <a:custGeom>
              <a:avLst/>
              <a:gdLst>
                <a:gd name="connsiteX0" fmla="*/ 0 w 2177310"/>
                <a:gd name="connsiteY0" fmla="*/ 1004498 h 2008996"/>
                <a:gd name="connsiteX1" fmla="*/ 502249 w 2177310"/>
                <a:gd name="connsiteY1" fmla="*/ 0 h 2008996"/>
                <a:gd name="connsiteX2" fmla="*/ 1675061 w 2177310"/>
                <a:gd name="connsiteY2" fmla="*/ 0 h 2008996"/>
                <a:gd name="connsiteX3" fmla="*/ 2177310 w 2177310"/>
                <a:gd name="connsiteY3" fmla="*/ 1004498 h 2008996"/>
                <a:gd name="connsiteX4" fmla="*/ 1675061 w 2177310"/>
                <a:gd name="connsiteY4" fmla="*/ 2008996 h 2008996"/>
                <a:gd name="connsiteX5" fmla="*/ 502249 w 2177310"/>
                <a:gd name="connsiteY5" fmla="*/ 2008996 h 2008996"/>
                <a:gd name="connsiteX6" fmla="*/ 0 w 2177310"/>
                <a:gd name="connsiteY6" fmla="*/ 1004498 h 200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77310" h="2008996">
                  <a:moveTo>
                    <a:pt x="1088655" y="0"/>
                  </a:moveTo>
                  <a:lnTo>
                    <a:pt x="2177309" y="463423"/>
                  </a:lnTo>
                  <a:lnTo>
                    <a:pt x="2177309" y="1545573"/>
                  </a:lnTo>
                  <a:lnTo>
                    <a:pt x="1088655" y="2008996"/>
                  </a:lnTo>
                  <a:lnTo>
                    <a:pt x="1" y="1545573"/>
                  </a:lnTo>
                  <a:lnTo>
                    <a:pt x="1" y="463423"/>
                  </a:lnTo>
                  <a:lnTo>
                    <a:pt x="1088655" y="0"/>
                  </a:lnTo>
                  <a:close/>
                </a:path>
              </a:pathLst>
            </a:custGeom>
            <a:solidFill>
              <a:srgbClr val="CCFFFF"/>
            </a:solidFill>
            <a:ln w="19050">
              <a:solidFill>
                <a:schemeClr val="accent4">
                  <a:lumMod val="50000"/>
                </a:schemeClr>
              </a:solidFill>
            </a:ln>
            <a:scene3d>
              <a:camera prst="orthographicFront"/>
              <a:lightRig rig="flat" dir="t"/>
            </a:scene3d>
            <a:sp3d prstMaterial="plastic">
              <a:bevelT w="120900" h="88900"/>
              <a:bevelB w="88900" h="31750" prst="angle"/>
            </a:sp3d>
          </p:spPr>
          <p:style>
            <a:lnRef idx="0">
              <a:scrgbClr r="0" g="0" b="0"/>
            </a:lnRef>
            <a:fillRef idx="3">
              <a:scrgbClr r="0" g="0" b="0"/>
            </a:fillRef>
            <a:effectRef idx="2">
              <a:schemeClr val="accent5">
                <a:hueOff val="0"/>
                <a:satOff val="0"/>
                <a:lumOff val="0"/>
                <a:alphaOff val="0"/>
              </a:schemeClr>
            </a:effectRef>
            <a:fontRef idx="minor">
              <a:schemeClr val="lt1"/>
            </a:fontRef>
          </p:style>
          <p:txBody>
            <a:bodyPr spcFirstLastPara="0" vert="horz" wrap="square" lIns="72000" tIns="72000" rIns="72000" bIns="72000" numCol="1" spcCol="1270" anchor="ctr" anchorCtr="0">
              <a:noAutofit/>
            </a:bodyPr>
            <a:lstStyle/>
            <a:p>
              <a:pPr lvl="0" algn="ctr" defTabSz="711200">
                <a:spcBef>
                  <a:spcPct val="0"/>
                </a:spcBef>
                <a:spcAft>
                  <a:spcPct val="35000"/>
                </a:spcAft>
              </a:pPr>
              <a:r>
                <a:rPr lang="zh-TW" altLang="en-US" sz="2000" b="1" kern="1200" dirty="0" smtClean="0">
                  <a:solidFill>
                    <a:schemeClr val="tx1"/>
                  </a:solidFill>
                  <a:uFill>
                    <a:solidFill>
                      <a:srgbClr val="FF0000"/>
                    </a:solidFill>
                  </a:uFill>
                  <a:latin typeface="華康中特圓體(P)" panose="020F0800000000000000" pitchFamily="34" charset="-120"/>
                  <a:ea typeface="華康中特圓體(P)" panose="020F0800000000000000" pitchFamily="34" charset="-120"/>
                </a:rPr>
                <a:t>政府機關</a:t>
              </a:r>
              <a:r>
                <a:rPr lang="en-US" altLang="zh-TW" sz="2000" b="1" kern="1200" dirty="0" smtClean="0">
                  <a:solidFill>
                    <a:schemeClr val="tx1"/>
                  </a:solidFill>
                  <a:uFill>
                    <a:solidFill>
                      <a:srgbClr val="FF0000"/>
                    </a:solidFill>
                  </a:uFill>
                  <a:latin typeface="華康中特圓體(P)" panose="020F0800000000000000" pitchFamily="34" charset="-120"/>
                  <a:ea typeface="華康中特圓體(P)" panose="020F0800000000000000" pitchFamily="34" charset="-120"/>
                </a:rPr>
                <a:t>(</a:t>
              </a:r>
              <a:r>
                <a:rPr lang="zh-TW" altLang="en-US" sz="2000" b="1" kern="1200" dirty="0" smtClean="0">
                  <a:solidFill>
                    <a:schemeClr val="tx1"/>
                  </a:solidFill>
                  <a:uFill>
                    <a:solidFill>
                      <a:srgbClr val="FF0000"/>
                    </a:solidFill>
                  </a:uFill>
                  <a:latin typeface="華康中特圓體(P)" panose="020F0800000000000000" pitchFamily="34" charset="-120"/>
                  <a:ea typeface="華康中特圓體(P)" panose="020F0800000000000000" pitchFamily="34" charset="-120"/>
                </a:rPr>
                <a:t>構</a:t>
              </a:r>
              <a:r>
                <a:rPr lang="en-US" altLang="zh-TW" sz="2000" b="1" kern="1200" dirty="0" smtClean="0">
                  <a:solidFill>
                    <a:schemeClr val="tx1"/>
                  </a:solidFill>
                  <a:uFill>
                    <a:solidFill>
                      <a:srgbClr val="FF0000"/>
                    </a:solidFill>
                  </a:uFill>
                  <a:latin typeface="華康中特圓體(P)" panose="020F0800000000000000" pitchFamily="34" charset="-120"/>
                  <a:ea typeface="華康中特圓體(P)" panose="020F0800000000000000" pitchFamily="34" charset="-120"/>
                </a:rPr>
                <a:t>)</a:t>
              </a:r>
              <a:r>
                <a:rPr lang="zh-TW" altLang="en-US" sz="2000" b="1" kern="1200" dirty="0" smtClean="0">
                  <a:solidFill>
                    <a:schemeClr val="tx1"/>
                  </a:solidFill>
                  <a:uFill>
                    <a:solidFill>
                      <a:srgbClr val="FF0000"/>
                    </a:solidFill>
                  </a:uFill>
                  <a:latin typeface="華康中特圓體(P)" panose="020F0800000000000000" pitchFamily="34" charset="-120"/>
                  <a:ea typeface="華康中特圓體(P)" panose="020F0800000000000000" pitchFamily="34" charset="-120"/>
                </a:rPr>
                <a:t>、公營事業、公立學校、軍警院校、矯正學校及附屬機構，辦理</a:t>
              </a:r>
              <a:r>
                <a:rPr lang="zh-TW" altLang="en-US" sz="2000" b="1" u="sng" kern="1200" dirty="0" smtClean="0">
                  <a:solidFill>
                    <a:srgbClr val="FF0000"/>
                  </a:solidFill>
                  <a:uFill>
                    <a:solidFill>
                      <a:srgbClr val="FF0000"/>
                    </a:solidFill>
                  </a:uFill>
                  <a:latin typeface="華康中特圓體(P)" panose="020F0800000000000000" pitchFamily="34" charset="-120"/>
                  <a:ea typeface="華康中特圓體(P)" panose="020F0800000000000000" pitchFamily="34" charset="-120"/>
                </a:rPr>
                <a:t>工務</a:t>
              </a:r>
              <a:r>
                <a:rPr lang="zh-TW" altLang="en-US" sz="2000" b="1" kern="1200" dirty="0" smtClean="0">
                  <a:solidFill>
                    <a:schemeClr val="tx1"/>
                  </a:solidFill>
                  <a:uFill>
                    <a:solidFill>
                      <a:srgbClr val="FF0000"/>
                    </a:solidFill>
                  </a:uFill>
                  <a:latin typeface="華康中特圓體(P)" panose="020F0800000000000000" pitchFamily="34" charset="-120"/>
                  <a:ea typeface="華康中特圓體(P)" panose="020F0800000000000000" pitchFamily="34" charset="-120"/>
                </a:rPr>
                <a:t>、建築管理、</a:t>
              </a:r>
              <a:r>
                <a:rPr lang="zh-TW" altLang="en-US" sz="2000" b="1" u="sng" kern="1200" dirty="0" smtClean="0">
                  <a:solidFill>
                    <a:srgbClr val="FF0000"/>
                  </a:solidFill>
                  <a:uFill>
                    <a:solidFill>
                      <a:srgbClr val="FF0000"/>
                    </a:solidFill>
                  </a:uFill>
                  <a:latin typeface="華康中特圓體(P)" panose="020F0800000000000000" pitchFamily="34" charset="-120"/>
                  <a:ea typeface="華康中特圓體(P)" panose="020F0800000000000000" pitchFamily="34" charset="-120"/>
                </a:rPr>
                <a:t>城鄉計畫</a:t>
              </a:r>
              <a:r>
                <a:rPr lang="zh-TW" altLang="en-US" sz="2000" b="1" kern="1200" dirty="0" smtClean="0">
                  <a:solidFill>
                    <a:schemeClr val="tx1"/>
                  </a:solidFill>
                  <a:uFill>
                    <a:solidFill>
                      <a:srgbClr val="FF0000"/>
                    </a:solidFill>
                  </a:uFill>
                  <a:latin typeface="華康中特圓體(P)" panose="020F0800000000000000" pitchFamily="34" charset="-120"/>
                  <a:ea typeface="華康中特圓體(P)" panose="020F0800000000000000" pitchFamily="34" charset="-120"/>
                </a:rPr>
                <a:t>、政風、會計、審計、採購業務之主管人員</a:t>
              </a:r>
              <a:endParaRPr lang="zh-TW" altLang="en-US" sz="2000" kern="1200" dirty="0">
                <a:uFill>
                  <a:solidFill>
                    <a:srgbClr val="FF0000"/>
                  </a:solidFill>
                </a:uFill>
                <a:latin typeface="華康中特圓體(P)" panose="020F0800000000000000" pitchFamily="34" charset="-120"/>
                <a:ea typeface="華康中特圓體(P)" panose="020F0800000000000000" pitchFamily="34" charset="-120"/>
              </a:endParaRPr>
            </a:p>
          </p:txBody>
        </p:sp>
        <p:sp>
          <p:nvSpPr>
            <p:cNvPr id="21" name="手繪多邊形 20"/>
            <p:cNvSpPr/>
            <p:nvPr/>
          </p:nvSpPr>
          <p:spPr>
            <a:xfrm>
              <a:off x="525376" y="2226323"/>
              <a:ext cx="2520280" cy="2711540"/>
            </a:xfrm>
            <a:custGeom>
              <a:avLst/>
              <a:gdLst>
                <a:gd name="connsiteX0" fmla="*/ 0 w 2282023"/>
                <a:gd name="connsiteY0" fmla="*/ 1027259 h 2054517"/>
                <a:gd name="connsiteX1" fmla="*/ 513629 w 2282023"/>
                <a:gd name="connsiteY1" fmla="*/ 0 h 2054517"/>
                <a:gd name="connsiteX2" fmla="*/ 1768394 w 2282023"/>
                <a:gd name="connsiteY2" fmla="*/ 0 h 2054517"/>
                <a:gd name="connsiteX3" fmla="*/ 2282023 w 2282023"/>
                <a:gd name="connsiteY3" fmla="*/ 1027259 h 2054517"/>
                <a:gd name="connsiteX4" fmla="*/ 1768394 w 2282023"/>
                <a:gd name="connsiteY4" fmla="*/ 2054517 h 2054517"/>
                <a:gd name="connsiteX5" fmla="*/ 513629 w 2282023"/>
                <a:gd name="connsiteY5" fmla="*/ 2054517 h 2054517"/>
                <a:gd name="connsiteX6" fmla="*/ 0 w 2282023"/>
                <a:gd name="connsiteY6" fmla="*/ 1027259 h 2054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82023" h="2054517">
                  <a:moveTo>
                    <a:pt x="1141011" y="0"/>
                  </a:moveTo>
                  <a:lnTo>
                    <a:pt x="2282023" y="462423"/>
                  </a:lnTo>
                  <a:lnTo>
                    <a:pt x="2282023" y="1592094"/>
                  </a:lnTo>
                  <a:lnTo>
                    <a:pt x="1141011" y="2054517"/>
                  </a:lnTo>
                  <a:lnTo>
                    <a:pt x="0" y="1592094"/>
                  </a:lnTo>
                  <a:lnTo>
                    <a:pt x="0" y="462423"/>
                  </a:lnTo>
                  <a:lnTo>
                    <a:pt x="1141011" y="0"/>
                  </a:lnTo>
                  <a:close/>
                </a:path>
              </a:pathLst>
            </a:custGeom>
            <a:solidFill>
              <a:srgbClr val="CCFFFF"/>
            </a:solidFill>
            <a:ln w="28575" cmpd="thickThin">
              <a:solidFill>
                <a:srgbClr val="7030A0"/>
              </a:solidFill>
            </a:ln>
            <a:scene3d>
              <a:camera prst="orthographicFront"/>
              <a:lightRig rig="flat" dir="t"/>
            </a:scene3d>
            <a:sp3d prstMaterial="plastic">
              <a:bevelT w="120900" h="88900"/>
              <a:bevelB w="88900" h="31750" prst="angle"/>
            </a:sp3d>
          </p:spPr>
          <p:style>
            <a:lnRef idx="0">
              <a:scrgbClr r="0" g="0" b="0"/>
            </a:lnRef>
            <a:fillRef idx="3">
              <a:scrgbClr r="0" g="0" b="0"/>
            </a:fillRef>
            <a:effectRef idx="2">
              <a:schemeClr val="accent4">
                <a:hueOff val="0"/>
                <a:satOff val="0"/>
                <a:lumOff val="0"/>
                <a:alphaOff val="0"/>
              </a:schemeClr>
            </a:effectRef>
            <a:fontRef idx="minor">
              <a:schemeClr val="lt1"/>
            </a:fontRef>
          </p:style>
          <p:txBody>
            <a:bodyPr spcFirstLastPara="0" vert="horz" wrap="square" lIns="144000" tIns="361378" rIns="144000" bIns="361378" numCol="1" spcCol="1270" anchor="ctr" anchorCtr="0">
              <a:noAutofit/>
            </a:bodyPr>
            <a:lstStyle/>
            <a:p>
              <a:pPr marL="0" lvl="0" indent="0" algn="just" defTabSz="360000">
                <a:spcBef>
                  <a:spcPct val="0"/>
                </a:spcBef>
                <a:spcAft>
                  <a:spcPct val="35000"/>
                </a:spcAft>
              </a:pPr>
              <a:r>
                <a:rPr lang="zh-TW" altLang="en-US" sz="2000" b="1" kern="1200" spc="-100" baseline="0" dirty="0" smtClean="0">
                  <a:solidFill>
                    <a:schemeClr val="tx1"/>
                  </a:solidFill>
                  <a:latin typeface="華康中特圓體(P)" panose="020F0800000000000000" pitchFamily="34" charset="-120"/>
                  <a:ea typeface="華康中特圓體(P)" panose="020F0800000000000000" pitchFamily="34" charset="-120"/>
                </a:rPr>
                <a:t>各級政府機關（構）、公營事業總、分支機構之首長、副首長、</a:t>
              </a:r>
              <a:r>
                <a:rPr lang="zh-TW" altLang="en-US" sz="2000" b="1" kern="1200" spc="-100" baseline="0" dirty="0" smtClean="0">
                  <a:solidFill>
                    <a:srgbClr val="FF0000"/>
                  </a:solidFill>
                  <a:latin typeface="華康中特圓體(P)" panose="020F0800000000000000" pitchFamily="34" charset="-120"/>
                  <a:ea typeface="華康中特圓體(P)" panose="020F0800000000000000" pitchFamily="34" charset="-120"/>
                </a:rPr>
                <a:t>幕僚長、</a:t>
              </a:r>
              <a:r>
                <a:rPr lang="zh-TW" altLang="en-US" sz="2000" b="1" u="sng" kern="1200" spc="-100" baseline="0" dirty="0" smtClean="0">
                  <a:solidFill>
                    <a:srgbClr val="FF0000"/>
                  </a:solidFill>
                  <a:latin typeface="華康中特圓體(P)" panose="020F0800000000000000" pitchFamily="34" charset="-120"/>
                  <a:ea typeface="華康中特圓體(P)" panose="020F0800000000000000" pitchFamily="34" charset="-120"/>
                </a:rPr>
                <a:t>副幕僚長</a:t>
              </a:r>
              <a:r>
                <a:rPr lang="zh-TW" altLang="en-US" sz="2000" b="1" kern="1200" spc="-100" baseline="0" dirty="0" smtClean="0">
                  <a:solidFill>
                    <a:schemeClr val="tx1"/>
                  </a:solidFill>
                  <a:latin typeface="華康中特圓體(P)" panose="020F0800000000000000" pitchFamily="34" charset="-120"/>
                  <a:ea typeface="華康中特圓體(P)" panose="020F0800000000000000" pitchFamily="34" charset="-120"/>
                </a:rPr>
                <a:t>與該等職務之人</a:t>
              </a:r>
              <a:endParaRPr lang="zh-TW" altLang="en-US" sz="2000" kern="1200" spc="-100" baseline="0" dirty="0">
                <a:latin typeface="華康中特圓體(P)" panose="020F0800000000000000" pitchFamily="34" charset="-120"/>
                <a:ea typeface="華康中特圓體(P)" panose="020F0800000000000000" pitchFamily="34" charset="-120"/>
              </a:endParaRPr>
            </a:p>
          </p:txBody>
        </p:sp>
      </p:grpSp>
      <p:sp>
        <p:nvSpPr>
          <p:cNvPr id="2" name="文字方塊 1"/>
          <p:cNvSpPr txBox="1"/>
          <p:nvPr/>
        </p:nvSpPr>
        <p:spPr>
          <a:xfrm>
            <a:off x="3808553" y="6021288"/>
            <a:ext cx="2779671" cy="646331"/>
          </a:xfrm>
          <a:prstGeom prst="rect">
            <a:avLst/>
          </a:prstGeom>
          <a:noFill/>
        </p:spPr>
        <p:txBody>
          <a:bodyPr wrap="square" rtlCol="0">
            <a:spAutoFit/>
          </a:bodyPr>
          <a:lstStyle/>
          <a:p>
            <a:r>
              <a:rPr lang="zh-TW" altLang="en-US" b="1" dirty="0" smtClean="0">
                <a:solidFill>
                  <a:srgbClr val="FF0000"/>
                </a:solidFill>
                <a:latin typeface="華康新特圓體" panose="020F0909000000000000" pitchFamily="49" charset="-120"/>
                <a:ea typeface="華康新特圓體" panose="020F0909000000000000" pitchFamily="49" charset="-120"/>
              </a:rPr>
              <a:t>依法代理該等職務之人員</a:t>
            </a:r>
            <a:endParaRPr lang="en-US" altLang="zh-TW" b="1" dirty="0" smtClean="0">
              <a:solidFill>
                <a:srgbClr val="FF0000"/>
              </a:solidFill>
              <a:latin typeface="華康新特圓體" panose="020F0909000000000000" pitchFamily="49" charset="-120"/>
              <a:ea typeface="華康新特圓體" panose="020F0909000000000000" pitchFamily="49" charset="-120"/>
            </a:endParaRPr>
          </a:p>
          <a:p>
            <a:r>
              <a:rPr lang="zh-TW" altLang="en-US" b="1" dirty="0" smtClean="0">
                <a:solidFill>
                  <a:srgbClr val="FF0000"/>
                </a:solidFill>
                <a:latin typeface="華康新特圓體" panose="020F0909000000000000" pitchFamily="49" charset="-120"/>
                <a:ea typeface="華康新特圓體" panose="020F0909000000000000" pitchFamily="49" charset="-120"/>
              </a:rPr>
              <a:t>亦為本法之公職人員</a:t>
            </a:r>
            <a:r>
              <a:rPr lang="en-US" altLang="zh-TW" b="1" dirty="0" smtClean="0">
                <a:solidFill>
                  <a:srgbClr val="FF0000"/>
                </a:solidFill>
                <a:latin typeface="華康新特圓體" panose="020F0909000000000000" pitchFamily="49" charset="-120"/>
                <a:ea typeface="華康新特圓體" panose="020F0909000000000000" pitchFamily="49" charset="-120"/>
              </a:rPr>
              <a:t>!!!</a:t>
            </a:r>
            <a:endParaRPr lang="zh-TW" altLang="en-US" b="1" dirty="0">
              <a:solidFill>
                <a:srgbClr val="FF0000"/>
              </a:solidFill>
              <a:latin typeface="華康新特圓體" panose="020F0909000000000000" pitchFamily="49" charset="-120"/>
              <a:ea typeface="華康新特圓體" panose="020F0909000000000000" pitchFamily="49" charset="-120"/>
            </a:endParaRPr>
          </a:p>
        </p:txBody>
      </p:sp>
      <p:pic>
        <p:nvPicPr>
          <p:cNvPr id="1026" name="Picture 2" descr="C:\Users\AD0035\AppData\Local\Microsoft\Windows\Temporary Internet Files\Content.IE5\L7DSGIVN\publicdomainq-0013320lij[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10621" y="5784045"/>
            <a:ext cx="813307" cy="813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5403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179980" y="260648"/>
            <a:ext cx="6776396" cy="858729"/>
          </a:xfrm>
          <a:ln>
            <a:noFill/>
          </a:ln>
        </p:spPr>
        <p:style>
          <a:lnRef idx="2">
            <a:schemeClr val="accent4"/>
          </a:lnRef>
          <a:fillRef idx="1">
            <a:schemeClr val="lt1"/>
          </a:fillRef>
          <a:effectRef idx="0">
            <a:schemeClr val="accent4"/>
          </a:effectRef>
          <a:fontRef idx="minor">
            <a:schemeClr val="dk1"/>
          </a:fontRef>
        </p:style>
        <p:txBody>
          <a:bodyPr>
            <a:noAutofit/>
            <a:scene3d>
              <a:camera prst="orthographicFront"/>
              <a:lightRig rig="threePt" dir="t"/>
            </a:scene3d>
            <a:sp3d extrusionH="57150">
              <a:bevelT w="38100" h="38100"/>
            </a:sp3d>
          </a:bodyPr>
          <a:lstStyle/>
          <a:p>
            <a:pPr>
              <a:lnSpc>
                <a:spcPct val="150000"/>
              </a:lnSpc>
              <a:spcBef>
                <a:spcPts val="1200"/>
              </a:spcBef>
            </a:pPr>
            <a:r>
              <a:rPr lang="zh-TW" altLang="en-US"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本法所稱</a:t>
            </a:r>
            <a:r>
              <a:rPr lang="zh-TW" altLang="en-US"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a:t>
            </a:r>
            <a:r>
              <a:rPr lang="zh-TW" altLang="en-US"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公職人員之關係人」</a:t>
            </a:r>
            <a:r>
              <a:rPr lang="zh-TW" altLang="en-US"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下圖</a:t>
            </a:r>
            <a:r>
              <a:rPr lang="zh-TW" altLang="en-US"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cs typeface="Arial Unicode MS"/>
              </a:rPr>
              <a:t>①</a:t>
            </a:r>
            <a:r>
              <a:rPr lang="en-US" altLang="zh-TW"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cs typeface="Arial Unicode MS"/>
              </a:rPr>
              <a:t>~</a:t>
            </a:r>
            <a:r>
              <a:rPr lang="zh-TW" altLang="en-US"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cs typeface="Arial Unicode MS"/>
              </a:rPr>
              <a:t>⑦</a:t>
            </a:r>
            <a:endParaRPr lang="zh-TW" altLang="en-US" sz="2400" dirty="0">
              <a:latin typeface="華康中特圓體(P)" panose="020F0800000000000000" pitchFamily="34" charset="-120"/>
              <a:ea typeface="華康中特圓體(P)" panose="020F0800000000000000" pitchFamily="34" charset="-120"/>
            </a:endParaRPr>
          </a:p>
        </p:txBody>
      </p:sp>
      <p:grpSp>
        <p:nvGrpSpPr>
          <p:cNvPr id="31" name="群組 30"/>
          <p:cNvGrpSpPr/>
          <p:nvPr/>
        </p:nvGrpSpPr>
        <p:grpSpPr>
          <a:xfrm>
            <a:off x="1259632" y="1331640"/>
            <a:ext cx="7056784" cy="4905672"/>
            <a:chOff x="1259632" y="1511660"/>
            <a:chExt cx="7056784" cy="4905672"/>
          </a:xfrm>
        </p:grpSpPr>
        <p:grpSp>
          <p:nvGrpSpPr>
            <p:cNvPr id="27" name="群組 26"/>
            <p:cNvGrpSpPr/>
            <p:nvPr/>
          </p:nvGrpSpPr>
          <p:grpSpPr>
            <a:xfrm>
              <a:off x="1259632" y="1511660"/>
              <a:ext cx="7056784" cy="4905672"/>
              <a:chOff x="179512" y="1511660"/>
              <a:chExt cx="7056784" cy="4905672"/>
            </a:xfrm>
          </p:grpSpPr>
          <p:grpSp>
            <p:nvGrpSpPr>
              <p:cNvPr id="12" name="群組 11"/>
              <p:cNvGrpSpPr/>
              <p:nvPr/>
            </p:nvGrpSpPr>
            <p:grpSpPr>
              <a:xfrm>
                <a:off x="179512" y="1700808"/>
                <a:ext cx="7056784" cy="4716524"/>
                <a:chOff x="-540568" y="1340768"/>
                <a:chExt cx="7056784" cy="4716524"/>
              </a:xfrm>
            </p:grpSpPr>
            <p:sp>
              <p:nvSpPr>
                <p:cNvPr id="10" name="橢圓 9"/>
                <p:cNvSpPr/>
                <p:nvPr/>
              </p:nvSpPr>
              <p:spPr>
                <a:xfrm>
                  <a:off x="899592" y="2708920"/>
                  <a:ext cx="2520280" cy="1332148"/>
                </a:xfrm>
                <a:prstGeom prst="ellipse">
                  <a:avLst/>
                </a:prstGeom>
                <a:ln>
                  <a:solidFill>
                    <a:srgbClr val="FFFF00"/>
                  </a:solidFill>
                </a:ln>
                <a:effectLst>
                  <a:glow rad="101600">
                    <a:schemeClr val="accent2">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5"/>
                </a:lnRef>
                <a:fillRef idx="2">
                  <a:schemeClr val="accent5"/>
                </a:fillRef>
                <a:effectRef idx="1">
                  <a:schemeClr val="accent5"/>
                </a:effectRef>
                <a:fontRef idx="minor">
                  <a:schemeClr val="dk1"/>
                </a:fontRef>
              </p:style>
              <p:txBody>
                <a:bodyPr rtlCol="0" anchor="ctr"/>
                <a:lstStyle/>
                <a:p>
                  <a:pPr algn="ctr"/>
                  <a:r>
                    <a:rPr lang="zh-TW" altLang="en-US" sz="2000" b="1" dirty="0">
                      <a:solidFill>
                        <a:srgbClr val="002060"/>
                      </a:solidFill>
                      <a:latin typeface="華康中特圓體(P)" panose="020F0800000000000000" pitchFamily="34" charset="-120"/>
                      <a:ea typeface="華康中特圓體(P)" panose="020F0800000000000000" pitchFamily="34" charset="-120"/>
                    </a:rPr>
                    <a:t>二親等</a:t>
                  </a:r>
                  <a:r>
                    <a:rPr lang="zh-TW" altLang="en-US" sz="2000" b="1" dirty="0" smtClean="0">
                      <a:solidFill>
                        <a:srgbClr val="002060"/>
                      </a:solidFill>
                      <a:latin typeface="華康中特圓體(P)" panose="020F0800000000000000" pitchFamily="34" charset="-120"/>
                      <a:ea typeface="華康中特圓體(P)" panose="020F0800000000000000" pitchFamily="34" charset="-120"/>
                    </a:rPr>
                    <a:t>以內</a:t>
                  </a:r>
                  <a:endParaRPr lang="en-US" altLang="zh-TW" sz="2000" b="1" dirty="0" smtClean="0">
                    <a:solidFill>
                      <a:srgbClr val="002060"/>
                    </a:solidFill>
                    <a:latin typeface="華康中特圓體(P)" panose="020F0800000000000000" pitchFamily="34" charset="-120"/>
                    <a:ea typeface="華康中特圓體(P)" panose="020F0800000000000000" pitchFamily="34" charset="-120"/>
                  </a:endParaRPr>
                </a:p>
                <a:p>
                  <a:pPr algn="ctr"/>
                  <a:r>
                    <a:rPr lang="zh-TW" altLang="en-US" sz="2000" b="1" dirty="0" smtClean="0">
                      <a:solidFill>
                        <a:srgbClr val="002060"/>
                      </a:solidFill>
                      <a:latin typeface="華康中特圓體(P)" panose="020F0800000000000000" pitchFamily="34" charset="-120"/>
                      <a:ea typeface="華康中特圓體(P)" panose="020F0800000000000000" pitchFamily="34" charset="-120"/>
                    </a:rPr>
                    <a:t>親屬</a:t>
                  </a:r>
                  <a:endParaRPr lang="zh-TW" altLang="en-US" sz="2000" b="1" dirty="0">
                    <a:solidFill>
                      <a:srgbClr val="002060"/>
                    </a:solidFill>
                    <a:latin typeface="華康中特圓體(P)" panose="020F0800000000000000" pitchFamily="34" charset="-120"/>
                    <a:ea typeface="華康中特圓體(P)" panose="020F0800000000000000" pitchFamily="34" charset="-120"/>
                  </a:endParaRPr>
                </a:p>
              </p:txBody>
            </p:sp>
            <p:sp>
              <p:nvSpPr>
                <p:cNvPr id="9" name="橢圓 8"/>
                <p:cNvSpPr/>
                <p:nvPr/>
              </p:nvSpPr>
              <p:spPr>
                <a:xfrm>
                  <a:off x="1223628" y="1988840"/>
                  <a:ext cx="1764196" cy="828092"/>
                </a:xfrm>
                <a:prstGeom prst="ellipse">
                  <a:avLst/>
                </a:prstGeom>
                <a:solidFill>
                  <a:srgbClr val="FFFFCC"/>
                </a:solidFill>
                <a:ln>
                  <a:solidFill>
                    <a:srgbClr val="FFCCFF"/>
                  </a:solidFill>
                </a:ln>
                <a:effectLst>
                  <a:glow rad="63500">
                    <a:schemeClr val="accent3">
                      <a:satMod val="175000"/>
                      <a:alpha val="40000"/>
                    </a:schemeClr>
                  </a:glow>
                </a:effectLst>
                <a:scene3d>
                  <a:camera prst="orthographicFront"/>
                  <a:lightRig rig="threePt" dir="t"/>
                </a:scene3d>
                <a:sp3d>
                  <a:bevelT w="82550" h="825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b="1" dirty="0">
                      <a:solidFill>
                        <a:schemeClr val="tx1"/>
                      </a:solidFill>
                      <a:latin typeface="華康中特圓體(P)" panose="020F0800000000000000" pitchFamily="34" charset="-120"/>
                      <a:ea typeface="華康中特圓體(P)" panose="020F0800000000000000" pitchFamily="34" charset="-120"/>
                    </a:rPr>
                    <a:t>共同生活之家屬</a:t>
                  </a:r>
                </a:p>
              </p:txBody>
            </p:sp>
            <p:sp>
              <p:nvSpPr>
                <p:cNvPr id="3" name="橢圓 2"/>
                <p:cNvSpPr/>
                <p:nvPr/>
              </p:nvSpPr>
              <p:spPr>
                <a:xfrm>
                  <a:off x="1511660" y="1340768"/>
                  <a:ext cx="1080120" cy="720080"/>
                </a:xfrm>
                <a:prstGeom prst="ellipse">
                  <a:avLst/>
                </a:prstGeom>
                <a:effectLst>
                  <a:glow rad="63500">
                    <a:schemeClr val="accent2">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2000" b="1" dirty="0">
                      <a:latin typeface="華康中特圓體(P)" panose="020F0800000000000000" pitchFamily="34" charset="-120"/>
                      <a:ea typeface="華康中特圓體(P)" panose="020F0800000000000000" pitchFamily="34" charset="-120"/>
                    </a:rPr>
                    <a:t>配偶</a:t>
                  </a:r>
                </a:p>
              </p:txBody>
            </p:sp>
            <p:sp>
              <p:nvSpPr>
                <p:cNvPr id="29" name="圓角化對角線角落矩形 28"/>
                <p:cNvSpPr/>
                <p:nvPr/>
              </p:nvSpPr>
              <p:spPr>
                <a:xfrm>
                  <a:off x="-540568" y="5373216"/>
                  <a:ext cx="3672408" cy="684076"/>
                </a:xfrm>
                <a:prstGeom prst="round2DiagRect">
                  <a:avLst/>
                </a:prstGeom>
                <a:solidFill>
                  <a:schemeClr val="accent6">
                    <a:lumMod val="40000"/>
                    <a:lumOff val="60000"/>
                  </a:schemeClr>
                </a:solidFill>
                <a:ln>
                  <a:solidFill>
                    <a:srgbClr val="FFFF00"/>
                  </a:solidFill>
                </a:ln>
                <a:effectLst>
                  <a:glow rad="101600">
                    <a:schemeClr val="accent2">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5"/>
                </a:lnRef>
                <a:fillRef idx="2">
                  <a:schemeClr val="accent5"/>
                </a:fillRef>
                <a:effectRef idx="1">
                  <a:schemeClr val="accent5"/>
                </a:effectRef>
                <a:fontRef idx="minor">
                  <a:schemeClr val="dk1"/>
                </a:fontRef>
              </p:style>
              <p:txBody>
                <a:bodyPr lIns="72000" rIns="72000" rtlCol="0" anchor="ctr"/>
                <a:lstStyle/>
                <a:p>
                  <a:pPr algn="ctr"/>
                  <a:r>
                    <a:rPr lang="zh-TW" altLang="en-US" sz="2000" b="1" dirty="0">
                      <a:solidFill>
                        <a:srgbClr val="FF0000"/>
                      </a:solidFill>
                      <a:uFill>
                        <a:solidFill>
                          <a:srgbClr val="FF0000"/>
                        </a:solidFill>
                      </a:uFill>
                      <a:latin typeface="華康中特圓體(P)" panose="020F0800000000000000" pitchFamily="34" charset="-120"/>
                      <a:ea typeface="華康中特圓體(P)" panose="020F0800000000000000" pitchFamily="34" charset="-120"/>
                    </a:rPr>
                    <a:t>公職人員進用之機要人員</a:t>
                  </a:r>
                  <a:endParaRPr lang="zh-TW" altLang="en-US" sz="2000" b="1" dirty="0">
                    <a:solidFill>
                      <a:srgbClr val="FF0000"/>
                    </a:solidFill>
                    <a:latin typeface="華康中特圓體(P)" panose="020F0800000000000000" pitchFamily="34" charset="-120"/>
                    <a:ea typeface="華康中特圓體(P)" panose="020F0800000000000000" pitchFamily="34" charset="-120"/>
                  </a:endParaRPr>
                </a:p>
              </p:txBody>
            </p:sp>
            <p:sp>
              <p:nvSpPr>
                <p:cNvPr id="30" name="圓角化對角線角落矩形 29"/>
                <p:cNvSpPr/>
                <p:nvPr/>
              </p:nvSpPr>
              <p:spPr>
                <a:xfrm>
                  <a:off x="3436176" y="5373216"/>
                  <a:ext cx="3080040" cy="670303"/>
                </a:xfrm>
                <a:prstGeom prst="round2DiagRect">
                  <a:avLst/>
                </a:prstGeom>
                <a:solidFill>
                  <a:schemeClr val="accent6">
                    <a:lumMod val="40000"/>
                    <a:lumOff val="60000"/>
                  </a:schemeClr>
                </a:solidFill>
                <a:ln>
                  <a:solidFill>
                    <a:srgbClr val="FFFF00"/>
                  </a:solidFill>
                </a:ln>
                <a:effectLst>
                  <a:glow rad="101600">
                    <a:schemeClr val="accent2">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5"/>
                </a:lnRef>
                <a:fillRef idx="2">
                  <a:schemeClr val="accent5"/>
                </a:fillRef>
                <a:effectRef idx="1">
                  <a:schemeClr val="accent5"/>
                </a:effectRef>
                <a:fontRef idx="minor">
                  <a:schemeClr val="dk1"/>
                </a:fontRef>
              </p:style>
              <p:txBody>
                <a:bodyPr rtlCol="0" anchor="ctr"/>
                <a:lstStyle/>
                <a:p>
                  <a:pPr algn="ctr">
                    <a:defRPr/>
                  </a:pPr>
                  <a:r>
                    <a:rPr lang="zh-TW" altLang="en-US" sz="2000" b="1" dirty="0">
                      <a:solidFill>
                        <a:srgbClr val="FF0000"/>
                      </a:solidFill>
                      <a:uFill>
                        <a:solidFill>
                          <a:srgbClr val="FF0000"/>
                        </a:solidFill>
                      </a:uFill>
                      <a:latin typeface="華康中特圓體(P)" panose="020F0800000000000000" pitchFamily="34" charset="-120"/>
                      <a:ea typeface="華康中特圓體(P)" panose="020F0800000000000000" pitchFamily="34" charset="-120"/>
                    </a:rPr>
                    <a:t>各級民意代表之助理</a:t>
                  </a:r>
                </a:p>
              </p:txBody>
            </p:sp>
          </p:grpSp>
          <p:grpSp>
            <p:nvGrpSpPr>
              <p:cNvPr id="26" name="群組 25"/>
              <p:cNvGrpSpPr/>
              <p:nvPr/>
            </p:nvGrpSpPr>
            <p:grpSpPr>
              <a:xfrm>
                <a:off x="511095" y="1511660"/>
                <a:ext cx="6725201" cy="2079332"/>
                <a:chOff x="511095" y="1511660"/>
                <a:chExt cx="6725201" cy="2079332"/>
              </a:xfrm>
            </p:grpSpPr>
            <p:sp>
              <p:nvSpPr>
                <p:cNvPr id="8" name="圓角矩形 7"/>
                <p:cNvSpPr/>
                <p:nvPr/>
              </p:nvSpPr>
              <p:spPr>
                <a:xfrm>
                  <a:off x="4860032" y="1511660"/>
                  <a:ext cx="2376264" cy="936104"/>
                </a:xfrm>
                <a:prstGeom prst="roundRect">
                  <a:avLst/>
                </a:prstGeom>
                <a:solidFill>
                  <a:srgbClr val="CCFFCC"/>
                </a:solidFill>
                <a:effectLst>
                  <a:glow rad="63500">
                    <a:schemeClr val="accent3">
                      <a:satMod val="175000"/>
                      <a:alpha val="40000"/>
                    </a:schemeClr>
                  </a:glow>
                  <a:outerShdw blurRad="50800" dist="38100" dir="2700000" algn="tl" rotWithShape="0">
                    <a:prstClr val="black">
                      <a:alpha val="40000"/>
                    </a:prstClr>
                  </a:outerShdw>
                </a:effectLst>
                <a:scene3d>
                  <a:camera prst="orthographicFront"/>
                  <a:lightRig rig="threePt" dir="t"/>
                </a:scene3d>
                <a:sp3d>
                  <a:bevelT/>
                </a:sp3d>
              </p:spPr>
              <p:style>
                <a:lnRef idx="1">
                  <a:schemeClr val="dk1"/>
                </a:lnRef>
                <a:fillRef idx="2">
                  <a:schemeClr val="dk1"/>
                </a:fillRef>
                <a:effectRef idx="1">
                  <a:schemeClr val="dk1"/>
                </a:effectRef>
                <a:fontRef idx="minor">
                  <a:schemeClr val="dk1"/>
                </a:fontRef>
              </p:style>
              <p:txBody>
                <a:bodyPr rtlCol="0" anchor="ctr"/>
                <a:lstStyle/>
                <a:p>
                  <a:r>
                    <a:rPr lang="zh-TW" altLang="en-US" sz="2000" dirty="0" smtClean="0">
                      <a:latin typeface="華康中特圓體(P)" panose="020F0800000000000000" pitchFamily="34" charset="-120"/>
                      <a:ea typeface="華康中特圓體(P)" panose="020F0800000000000000" pitchFamily="34" charset="-120"/>
                    </a:rPr>
                    <a:t>信託財產</a:t>
                  </a:r>
                  <a:r>
                    <a:rPr lang="zh-TW" altLang="en-US" sz="2000" dirty="0">
                      <a:latin typeface="華康中特圓體(P)" panose="020F0800000000000000" pitchFamily="34" charset="-120"/>
                      <a:ea typeface="華康中特圓體(P)" panose="020F0800000000000000" pitchFamily="34" charset="-120"/>
                    </a:rPr>
                    <a:t>之</a:t>
                  </a:r>
                  <a:r>
                    <a:rPr lang="zh-TW" altLang="en-US" sz="2000" dirty="0" smtClean="0">
                      <a:latin typeface="華康中特圓體(P)" panose="020F0800000000000000" pitchFamily="34" charset="-120"/>
                      <a:ea typeface="華康中特圓體(P)" panose="020F0800000000000000" pitchFamily="34" charset="-120"/>
                    </a:rPr>
                    <a:t>受託人</a:t>
                  </a:r>
                  <a:r>
                    <a:rPr lang="en-US" altLang="zh-TW" sz="2000" dirty="0" smtClean="0">
                      <a:latin typeface="華康中特圓體(P)" panose="020F0800000000000000" pitchFamily="34" charset="-120"/>
                      <a:ea typeface="華康中特圓體(P)" panose="020F0800000000000000" pitchFamily="34" charset="-120"/>
                    </a:rPr>
                    <a:t>(</a:t>
                  </a:r>
                  <a:r>
                    <a:rPr lang="zh-TW" altLang="en-US" sz="2000" dirty="0" smtClean="0">
                      <a:latin typeface="華康中特圓體(P)" panose="020F0800000000000000" pitchFamily="34" charset="-120"/>
                      <a:ea typeface="華康中特圓體(P)" panose="020F0800000000000000" pitchFamily="34" charset="-120"/>
                    </a:rPr>
                    <a:t>不含強制信託</a:t>
                  </a:r>
                  <a:r>
                    <a:rPr lang="en-US" altLang="zh-TW" sz="2000" dirty="0" smtClean="0">
                      <a:latin typeface="華康中特圓體(P)" panose="020F0800000000000000" pitchFamily="34" charset="-120"/>
                      <a:ea typeface="華康中特圓體(P)" panose="020F0800000000000000" pitchFamily="34" charset="-120"/>
                    </a:rPr>
                    <a:t>)</a:t>
                  </a:r>
                  <a:endParaRPr lang="zh-TW" altLang="en-US" sz="2000" dirty="0">
                    <a:latin typeface="華康中特圓體(P)" panose="020F0800000000000000" pitchFamily="34" charset="-120"/>
                    <a:ea typeface="華康中特圓體(P)" panose="020F0800000000000000" pitchFamily="34" charset="-120"/>
                  </a:endParaRPr>
                </a:p>
              </p:txBody>
            </p:sp>
            <p:sp>
              <p:nvSpPr>
                <p:cNvPr id="11" name="匾額 10"/>
                <p:cNvSpPr/>
                <p:nvPr/>
              </p:nvSpPr>
              <p:spPr>
                <a:xfrm>
                  <a:off x="511095" y="1637648"/>
                  <a:ext cx="792088" cy="1953344"/>
                </a:xfrm>
                <a:prstGeom prst="plaque">
                  <a:avLst/>
                </a:prstGeom>
                <a:ln/>
              </p:spPr>
              <p:style>
                <a:lnRef idx="2">
                  <a:schemeClr val="dk1"/>
                </a:lnRef>
                <a:fillRef idx="1">
                  <a:schemeClr val="lt1"/>
                </a:fillRef>
                <a:effectRef idx="0">
                  <a:schemeClr val="dk1"/>
                </a:effectRef>
                <a:fontRef idx="minor">
                  <a:schemeClr val="dk1"/>
                </a:fontRef>
              </p:style>
              <p:txBody>
                <a:bodyPr rtlCol="0" anchor="ctr"/>
                <a:lstStyle/>
                <a:p>
                  <a:pPr algn="ctr"/>
                  <a:r>
                    <a:rPr lang="zh-TW" altLang="en-US" sz="2000" b="1" dirty="0" smtClean="0">
                      <a:latin typeface="華康中特圓體(P)" panose="020F0800000000000000" pitchFamily="34" charset="-120"/>
                      <a:ea typeface="華康中特圓體(P)" panose="020F0800000000000000" pitchFamily="34" charset="-120"/>
                    </a:rPr>
                    <a:t>公</a:t>
                  </a:r>
                  <a:endParaRPr lang="en-US" altLang="zh-TW" sz="2000" b="1" dirty="0" smtClean="0">
                    <a:latin typeface="華康中特圓體(P)" panose="020F0800000000000000" pitchFamily="34" charset="-120"/>
                    <a:ea typeface="華康中特圓體(P)" panose="020F0800000000000000" pitchFamily="34" charset="-120"/>
                  </a:endParaRPr>
                </a:p>
                <a:p>
                  <a:pPr algn="ctr"/>
                  <a:r>
                    <a:rPr lang="zh-TW" altLang="en-US" sz="2000" b="1" dirty="0" smtClean="0">
                      <a:latin typeface="華康中特圓體(P)" panose="020F0800000000000000" pitchFamily="34" charset="-120"/>
                      <a:ea typeface="華康中特圓體(P)" panose="020F0800000000000000" pitchFamily="34" charset="-120"/>
                    </a:rPr>
                    <a:t>職</a:t>
                  </a:r>
                  <a:endParaRPr lang="en-US" altLang="zh-TW" sz="2000" b="1" dirty="0" smtClean="0">
                    <a:latin typeface="華康中特圓體(P)" panose="020F0800000000000000" pitchFamily="34" charset="-120"/>
                    <a:ea typeface="華康中特圓體(P)" panose="020F0800000000000000" pitchFamily="34" charset="-120"/>
                  </a:endParaRPr>
                </a:p>
                <a:p>
                  <a:pPr algn="ctr"/>
                  <a:r>
                    <a:rPr lang="zh-TW" altLang="en-US" sz="2000" b="1" dirty="0" smtClean="0">
                      <a:latin typeface="華康中特圓體(P)" panose="020F0800000000000000" pitchFamily="34" charset="-120"/>
                      <a:ea typeface="華康中特圓體(P)" panose="020F0800000000000000" pitchFamily="34" charset="-120"/>
                    </a:rPr>
                    <a:t>人</a:t>
                  </a:r>
                  <a:endParaRPr lang="en-US" altLang="zh-TW" sz="2000" b="1" dirty="0" smtClean="0">
                    <a:latin typeface="華康中特圓體(P)" panose="020F0800000000000000" pitchFamily="34" charset="-120"/>
                    <a:ea typeface="華康中特圓體(P)" panose="020F0800000000000000" pitchFamily="34" charset="-120"/>
                  </a:endParaRPr>
                </a:p>
                <a:p>
                  <a:pPr algn="ctr"/>
                  <a:r>
                    <a:rPr lang="zh-TW" altLang="en-US" sz="2000" b="1" dirty="0" smtClean="0">
                      <a:latin typeface="華康中特圓體(P)" panose="020F0800000000000000" pitchFamily="34" charset="-120"/>
                      <a:ea typeface="華康中特圓體(P)" panose="020F0800000000000000" pitchFamily="34" charset="-120"/>
                    </a:rPr>
                    <a:t>員</a:t>
                  </a:r>
                  <a:endParaRPr lang="zh-TW" altLang="en-US" sz="2000" b="1" dirty="0">
                    <a:latin typeface="華康中特圓體(P)" panose="020F0800000000000000" pitchFamily="34" charset="-120"/>
                    <a:ea typeface="華康中特圓體(P)" panose="020F0800000000000000" pitchFamily="34" charset="-120"/>
                  </a:endParaRPr>
                </a:p>
              </p:txBody>
            </p:sp>
            <p:cxnSp>
              <p:nvCxnSpPr>
                <p:cNvPr id="14" name="直線接點 13"/>
                <p:cNvCxnSpPr>
                  <a:endCxn id="3" idx="2"/>
                </p:cNvCxnSpPr>
                <p:nvPr/>
              </p:nvCxnSpPr>
              <p:spPr>
                <a:xfrm flipV="1">
                  <a:off x="1331640" y="2060848"/>
                  <a:ext cx="900100" cy="4564"/>
                </a:xfrm>
                <a:prstGeom prst="line">
                  <a:avLst/>
                </a:prstGeom>
                <a:ln>
                  <a:prstDash val="sysDot"/>
                </a:ln>
              </p:spPr>
              <p:style>
                <a:lnRef idx="3">
                  <a:schemeClr val="accent2"/>
                </a:lnRef>
                <a:fillRef idx="0">
                  <a:schemeClr val="accent2"/>
                </a:fillRef>
                <a:effectRef idx="2">
                  <a:schemeClr val="accent2"/>
                </a:effectRef>
                <a:fontRef idx="minor">
                  <a:schemeClr val="tx1"/>
                </a:fontRef>
              </p:style>
            </p:cxnSp>
            <p:cxnSp>
              <p:nvCxnSpPr>
                <p:cNvPr id="15" name="直線接點 14"/>
                <p:cNvCxnSpPr/>
                <p:nvPr/>
              </p:nvCxnSpPr>
              <p:spPr>
                <a:xfrm flipV="1">
                  <a:off x="3311860" y="2050760"/>
                  <a:ext cx="1548172" cy="10089"/>
                </a:xfrm>
                <a:prstGeom prst="line">
                  <a:avLst/>
                </a:prstGeom>
                <a:ln>
                  <a:prstDash val="sysDot"/>
                </a:ln>
              </p:spPr>
              <p:style>
                <a:lnRef idx="3">
                  <a:schemeClr val="accent2"/>
                </a:lnRef>
                <a:fillRef idx="0">
                  <a:schemeClr val="accent2"/>
                </a:fillRef>
                <a:effectRef idx="2">
                  <a:schemeClr val="accent2"/>
                </a:effectRef>
                <a:fontRef idx="minor">
                  <a:schemeClr val="tx1"/>
                </a:fontRef>
              </p:style>
            </p:cxnSp>
            <p:sp>
              <p:nvSpPr>
                <p:cNvPr id="19" name="加號 18"/>
                <p:cNvSpPr/>
                <p:nvPr/>
              </p:nvSpPr>
              <p:spPr>
                <a:xfrm>
                  <a:off x="1691680" y="1916832"/>
                  <a:ext cx="288032" cy="297160"/>
                </a:xfrm>
                <a:prstGeom prst="mathPl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TW" altLang="en-US"/>
                </a:p>
              </p:txBody>
            </p:sp>
            <p:sp>
              <p:nvSpPr>
                <p:cNvPr id="23" name="＞形箭號 22"/>
                <p:cNvSpPr/>
                <p:nvPr/>
              </p:nvSpPr>
              <p:spPr>
                <a:xfrm>
                  <a:off x="4644008" y="1916832"/>
                  <a:ext cx="216024" cy="297160"/>
                </a:xfrm>
                <a:prstGeom prst="chevron">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TW" altLang="en-US">
                    <a:solidFill>
                      <a:schemeClr val="tx1"/>
                    </a:solidFill>
                  </a:endParaRPr>
                </a:p>
              </p:txBody>
            </p:sp>
          </p:grpSp>
        </p:grpSp>
        <p:sp>
          <p:nvSpPr>
            <p:cNvPr id="24" name="圓角矩形 23"/>
            <p:cNvSpPr/>
            <p:nvPr/>
          </p:nvSpPr>
          <p:spPr>
            <a:xfrm>
              <a:off x="5940152" y="4113075"/>
              <a:ext cx="2376264" cy="1224137"/>
            </a:xfrm>
            <a:prstGeom prst="roundRect">
              <a:avLst/>
            </a:prstGeom>
            <a:solidFill>
              <a:srgbClr val="CCFFCC"/>
            </a:solidFill>
            <a:effectLst>
              <a:glow rad="63500">
                <a:schemeClr val="accent3">
                  <a:satMod val="175000"/>
                  <a:alpha val="40000"/>
                </a:schemeClr>
              </a:glow>
              <a:outerShdw blurRad="50800" dist="38100" dir="2700000" algn="tl" rotWithShape="0">
                <a:prstClr val="black">
                  <a:alpha val="40000"/>
                </a:prstClr>
              </a:outerShdw>
            </a:effectLst>
            <a:scene3d>
              <a:camera prst="orthographicFront"/>
              <a:lightRig rig="threePt" dir="t"/>
            </a:scene3d>
            <a:sp3d>
              <a:bevelT/>
            </a:sp3d>
          </p:spPr>
          <p:style>
            <a:lnRef idx="1">
              <a:schemeClr val="dk1"/>
            </a:lnRef>
            <a:fillRef idx="2">
              <a:schemeClr val="dk1"/>
            </a:fillRef>
            <a:effectRef idx="1">
              <a:schemeClr val="dk1"/>
            </a:effectRef>
            <a:fontRef idx="minor">
              <a:schemeClr val="dk1"/>
            </a:fontRef>
          </p:style>
          <p:txBody>
            <a:bodyPr rtlCol="0" anchor="ctr"/>
            <a:lstStyle/>
            <a:p>
              <a:pPr algn="ctr"/>
              <a:r>
                <a:rPr lang="zh-TW" altLang="en-US" sz="2000" dirty="0" smtClean="0">
                  <a:latin typeface="華康中特圓體(P)" panose="020F0800000000000000" pitchFamily="34" charset="-120"/>
                  <a:ea typeface="華康中特圓體(P)" panose="020F0800000000000000" pitchFamily="34" charset="-120"/>
                </a:rPr>
                <a:t>營利事業</a:t>
              </a:r>
              <a:endParaRPr lang="en-US" altLang="zh-TW" sz="2000" dirty="0" smtClean="0">
                <a:latin typeface="華康中特圓體(P)" panose="020F0800000000000000" pitchFamily="34" charset="-120"/>
                <a:ea typeface="華康中特圓體(P)" panose="020F0800000000000000" pitchFamily="34" charset="-120"/>
              </a:endParaRPr>
            </a:p>
            <a:p>
              <a:pPr algn="ctr"/>
              <a:r>
                <a:rPr lang="zh-TW" altLang="en-US" sz="2000" dirty="0" smtClean="0">
                  <a:solidFill>
                    <a:srgbClr val="FF0000"/>
                  </a:solidFill>
                  <a:latin typeface="華康中特圓體(P)" panose="020F0800000000000000" pitchFamily="34" charset="-120"/>
                  <a:ea typeface="華康中特圓體(P)" panose="020F0800000000000000" pitchFamily="34" charset="-120"/>
                </a:rPr>
                <a:t>非</a:t>
              </a:r>
              <a:r>
                <a:rPr lang="zh-TW" altLang="en-US" sz="2000" dirty="0">
                  <a:solidFill>
                    <a:srgbClr val="FF0000"/>
                  </a:solidFill>
                  <a:latin typeface="華康中特圓體(P)" panose="020F0800000000000000" pitchFamily="34" charset="-120"/>
                  <a:ea typeface="華康中特圓體(P)" panose="020F0800000000000000" pitchFamily="34" charset="-120"/>
                </a:rPr>
                <a:t>營利之</a:t>
              </a:r>
              <a:r>
                <a:rPr lang="zh-TW" altLang="en-US" sz="2000" dirty="0" smtClean="0">
                  <a:solidFill>
                    <a:srgbClr val="FF0000"/>
                  </a:solidFill>
                  <a:latin typeface="華康中特圓體(P)" panose="020F0800000000000000" pitchFamily="34" charset="-120"/>
                  <a:ea typeface="華康中特圓體(P)" panose="020F0800000000000000" pitchFamily="34" charset="-120"/>
                </a:rPr>
                <a:t>法人</a:t>
              </a:r>
              <a:endParaRPr lang="en-US" altLang="zh-TW" sz="2000" dirty="0" smtClean="0">
                <a:solidFill>
                  <a:srgbClr val="FF0000"/>
                </a:solidFill>
                <a:latin typeface="華康中特圓體(P)" panose="020F0800000000000000" pitchFamily="34" charset="-120"/>
                <a:ea typeface="華康中特圓體(P)" panose="020F0800000000000000" pitchFamily="34" charset="-120"/>
              </a:endParaRPr>
            </a:p>
            <a:p>
              <a:pPr algn="ctr"/>
              <a:r>
                <a:rPr lang="zh-TW" altLang="en-US" sz="2000" dirty="0" smtClean="0">
                  <a:solidFill>
                    <a:srgbClr val="FF0000"/>
                  </a:solidFill>
                  <a:latin typeface="華康中特圓體(P)" panose="020F0800000000000000" pitchFamily="34" charset="-120"/>
                  <a:ea typeface="華康中特圓體(P)" panose="020F0800000000000000" pitchFamily="34" charset="-120"/>
                </a:rPr>
                <a:t>非法</a:t>
              </a:r>
              <a:r>
                <a:rPr lang="zh-TW" altLang="en-US" sz="2000" dirty="0">
                  <a:solidFill>
                    <a:srgbClr val="FF0000"/>
                  </a:solidFill>
                  <a:latin typeface="華康中特圓體(P)" panose="020F0800000000000000" pitchFamily="34" charset="-120"/>
                  <a:ea typeface="華康中特圓體(P)" panose="020F0800000000000000" pitchFamily="34" charset="-120"/>
                </a:rPr>
                <a:t>人</a:t>
              </a:r>
              <a:r>
                <a:rPr lang="zh-TW" altLang="en-US" sz="2000" dirty="0" smtClean="0">
                  <a:solidFill>
                    <a:srgbClr val="FF0000"/>
                  </a:solidFill>
                  <a:latin typeface="華康中特圓體(P)" panose="020F0800000000000000" pitchFamily="34" charset="-120"/>
                  <a:ea typeface="華康中特圓體(P)" panose="020F0800000000000000" pitchFamily="34" charset="-120"/>
                </a:rPr>
                <a:t>團體</a:t>
              </a:r>
              <a:endParaRPr lang="zh-TW" altLang="en-US" sz="2000" dirty="0">
                <a:solidFill>
                  <a:srgbClr val="FF0000"/>
                </a:solidFill>
                <a:latin typeface="華康中特圓體(P)" panose="020F0800000000000000" pitchFamily="34" charset="-120"/>
                <a:ea typeface="華康中特圓體(P)" panose="020F0800000000000000" pitchFamily="34" charset="-120"/>
              </a:endParaRPr>
            </a:p>
          </p:txBody>
        </p:sp>
        <p:sp>
          <p:nvSpPr>
            <p:cNvPr id="25" name="向右箭號圖說文字 24"/>
            <p:cNvSpPr/>
            <p:nvPr/>
          </p:nvSpPr>
          <p:spPr>
            <a:xfrm>
              <a:off x="1475656" y="4509120"/>
              <a:ext cx="4392488" cy="900100"/>
            </a:xfrm>
            <a:prstGeom prst="rightArrowCallout">
              <a:avLst>
                <a:gd name="adj1" fmla="val 25000"/>
                <a:gd name="adj2" fmla="val 25000"/>
                <a:gd name="adj3" fmla="val 25000"/>
                <a:gd name="adj4" fmla="val 91126"/>
              </a:avLst>
            </a:prstGeom>
            <a:ln>
              <a:prstDash val="sysDot"/>
            </a:ln>
          </p:spPr>
          <p:style>
            <a:lnRef idx="2">
              <a:schemeClr val="accent3"/>
            </a:lnRef>
            <a:fillRef idx="1">
              <a:schemeClr val="lt1"/>
            </a:fillRef>
            <a:effectRef idx="0">
              <a:schemeClr val="accent3"/>
            </a:effectRef>
            <a:fontRef idx="minor">
              <a:schemeClr val="dk1"/>
            </a:fontRef>
          </p:style>
          <p:txBody>
            <a:bodyPr rtlCol="0" anchor="ctr"/>
            <a:lstStyle/>
            <a:p>
              <a:r>
                <a:rPr lang="zh-TW" altLang="en-US" dirty="0" smtClean="0">
                  <a:latin typeface="華康超特明體(P)" panose="02020E00000000000000" pitchFamily="18" charset="-120"/>
                  <a:ea typeface="華康超特明體(P)" panose="02020E00000000000000" pitchFamily="18" charset="-120"/>
                </a:rPr>
                <a:t>以上人員擔任</a:t>
              </a:r>
              <a:r>
                <a:rPr lang="zh-TW" altLang="en-US" dirty="0">
                  <a:latin typeface="華康超特明體(P)" panose="02020E00000000000000" pitchFamily="18" charset="-120"/>
                  <a:ea typeface="華康超特明體(P)" panose="02020E00000000000000" pitchFamily="18" charset="-120"/>
                </a:rPr>
                <a:t>負責人、董事、</a:t>
              </a:r>
              <a:r>
                <a:rPr lang="zh-TW" altLang="en-US" dirty="0">
                  <a:solidFill>
                    <a:srgbClr val="FF0000"/>
                  </a:solidFill>
                  <a:latin typeface="華康超特明體(P)" panose="02020E00000000000000" pitchFamily="18" charset="-120"/>
                  <a:ea typeface="華康超特明體(P)" panose="02020E00000000000000" pitchFamily="18" charset="-120"/>
                </a:rPr>
                <a:t>獨立董事</a:t>
              </a:r>
              <a:r>
                <a:rPr lang="zh-TW" altLang="en-US" dirty="0" smtClean="0">
                  <a:latin typeface="華康超特明體(P)" panose="02020E00000000000000" pitchFamily="18" charset="-120"/>
                  <a:ea typeface="華康超特明體(P)" panose="02020E00000000000000" pitchFamily="18" charset="-120"/>
                </a:rPr>
                <a:t>、監察人</a:t>
              </a:r>
              <a:r>
                <a:rPr lang="zh-TW" altLang="en-US" dirty="0">
                  <a:latin typeface="華康超特明體(P)" panose="02020E00000000000000" pitchFamily="18" charset="-120"/>
                  <a:ea typeface="華康超特明體(P)" panose="02020E00000000000000" pitchFamily="18" charset="-120"/>
                </a:rPr>
                <a:t>、經理</a:t>
              </a:r>
              <a:r>
                <a:rPr lang="zh-TW" altLang="en-US" dirty="0" smtClean="0">
                  <a:latin typeface="華康超特明體(P)" panose="02020E00000000000000" pitchFamily="18" charset="-120"/>
                  <a:ea typeface="華康超特明體(P)" panose="02020E00000000000000" pitchFamily="18" charset="-120"/>
                </a:rPr>
                <a:t>人  之</a:t>
              </a:r>
              <a:endParaRPr lang="en-US" altLang="zh-TW" dirty="0" smtClean="0">
                <a:latin typeface="華康超特明體(P)" panose="02020E00000000000000" pitchFamily="18" charset="-120"/>
                <a:ea typeface="華康超特明體(P)" panose="02020E00000000000000" pitchFamily="18" charset="-120"/>
              </a:endParaRPr>
            </a:p>
            <a:p>
              <a:r>
                <a:rPr lang="en-US" altLang="zh-TW" dirty="0" smtClean="0">
                  <a:latin typeface="華康超特明體(P)" panose="02020E00000000000000" pitchFamily="18" charset="-120"/>
                  <a:ea typeface="華康超特明體(P)" panose="02020E00000000000000" pitchFamily="18" charset="-120"/>
                </a:rPr>
                <a:t>(</a:t>
              </a:r>
              <a:r>
                <a:rPr lang="zh-TW" altLang="en-US" dirty="0" smtClean="0">
                  <a:latin typeface="華康超特明體(P)" panose="02020E00000000000000" pitchFamily="18" charset="-120"/>
                  <a:ea typeface="華康超特明體(P)" panose="02020E00000000000000" pitchFamily="18" charset="-120"/>
                </a:rPr>
                <a:t>不含政府指派、聘任</a:t>
              </a:r>
              <a:r>
                <a:rPr lang="en-US" altLang="zh-TW" dirty="0" smtClean="0">
                  <a:latin typeface="華康超特明體(P)" panose="02020E00000000000000" pitchFamily="18" charset="-120"/>
                  <a:ea typeface="華康超特明體(P)" panose="02020E00000000000000" pitchFamily="18" charset="-120"/>
                </a:rPr>
                <a:t>)</a:t>
              </a:r>
              <a:endParaRPr lang="zh-TW" altLang="en-US" dirty="0">
                <a:latin typeface="華康超特明體(P)" panose="02020E00000000000000" pitchFamily="18" charset="-120"/>
                <a:ea typeface="華康超特明體(P)" panose="02020E00000000000000" pitchFamily="18" charset="-120"/>
              </a:endParaRPr>
            </a:p>
          </p:txBody>
        </p:sp>
      </p:grpSp>
      <p:sp>
        <p:nvSpPr>
          <p:cNvPr id="4" name="矩形 3"/>
          <p:cNvSpPr/>
          <p:nvPr/>
        </p:nvSpPr>
        <p:spPr>
          <a:xfrm>
            <a:off x="2699792" y="2132856"/>
            <a:ext cx="492443" cy="461665"/>
          </a:xfrm>
          <a:prstGeom prst="rect">
            <a:avLst/>
          </a:prstGeom>
        </p:spPr>
        <p:txBody>
          <a:bodyPr wrap="none">
            <a:spAutoFit/>
          </a:bodyPr>
          <a:lstStyle/>
          <a:p>
            <a:r>
              <a:rPr lang="zh-TW" altLang="en-US" sz="2400" b="1" dirty="0">
                <a:solidFill>
                  <a:prstClr val="black"/>
                </a:solidFill>
                <a:latin typeface="Arial Unicode MS"/>
                <a:ea typeface="Arial Unicode MS"/>
                <a:cs typeface="Arial Unicode MS"/>
              </a:rPr>
              <a:t>②</a:t>
            </a:r>
            <a:endParaRPr lang="zh-TW" altLang="en-US" sz="2400" b="1" dirty="0"/>
          </a:p>
        </p:txBody>
      </p:sp>
      <p:sp>
        <p:nvSpPr>
          <p:cNvPr id="21" name="矩形 20"/>
          <p:cNvSpPr/>
          <p:nvPr/>
        </p:nvSpPr>
        <p:spPr>
          <a:xfrm>
            <a:off x="3050734" y="1372706"/>
            <a:ext cx="492443" cy="461665"/>
          </a:xfrm>
          <a:prstGeom prst="rect">
            <a:avLst/>
          </a:prstGeom>
        </p:spPr>
        <p:txBody>
          <a:bodyPr wrap="none">
            <a:spAutoFit/>
          </a:bodyPr>
          <a:lstStyle/>
          <a:p>
            <a:r>
              <a:rPr lang="zh-TW" altLang="en-US" sz="2400" b="1" dirty="0" smtClean="0">
                <a:solidFill>
                  <a:prstClr val="black"/>
                </a:solidFill>
                <a:latin typeface="Arial Unicode MS"/>
                <a:ea typeface="Arial Unicode MS"/>
                <a:cs typeface="Arial Unicode MS"/>
              </a:rPr>
              <a:t>①</a:t>
            </a:r>
            <a:endParaRPr lang="zh-TW" altLang="en-US" sz="2400" b="1" dirty="0"/>
          </a:p>
        </p:txBody>
      </p:sp>
      <p:sp>
        <p:nvSpPr>
          <p:cNvPr id="22" name="矩形 21"/>
          <p:cNvSpPr/>
          <p:nvPr/>
        </p:nvSpPr>
        <p:spPr>
          <a:xfrm>
            <a:off x="2555776" y="2852936"/>
            <a:ext cx="492443" cy="461665"/>
          </a:xfrm>
          <a:prstGeom prst="rect">
            <a:avLst/>
          </a:prstGeom>
        </p:spPr>
        <p:txBody>
          <a:bodyPr wrap="none">
            <a:spAutoFit/>
          </a:bodyPr>
          <a:lstStyle/>
          <a:p>
            <a:r>
              <a:rPr lang="zh-TW" altLang="en-US" sz="2400" b="1" dirty="0" smtClean="0">
                <a:solidFill>
                  <a:prstClr val="black"/>
                </a:solidFill>
                <a:latin typeface="Arial Unicode MS"/>
                <a:ea typeface="Arial Unicode MS"/>
                <a:cs typeface="Arial Unicode MS"/>
              </a:rPr>
              <a:t>③</a:t>
            </a:r>
            <a:endParaRPr lang="zh-TW" altLang="en-US" sz="2400" b="1" dirty="0"/>
          </a:p>
        </p:txBody>
      </p:sp>
      <p:sp>
        <p:nvSpPr>
          <p:cNvPr id="28" name="矩形 27"/>
          <p:cNvSpPr/>
          <p:nvPr/>
        </p:nvSpPr>
        <p:spPr>
          <a:xfrm>
            <a:off x="5571014" y="1268760"/>
            <a:ext cx="492443" cy="461665"/>
          </a:xfrm>
          <a:prstGeom prst="rect">
            <a:avLst/>
          </a:prstGeom>
        </p:spPr>
        <p:txBody>
          <a:bodyPr wrap="none">
            <a:spAutoFit/>
          </a:bodyPr>
          <a:lstStyle/>
          <a:p>
            <a:r>
              <a:rPr lang="zh-TW" altLang="en-US" sz="2400" b="1" dirty="0">
                <a:solidFill>
                  <a:prstClr val="black"/>
                </a:solidFill>
                <a:latin typeface="Arial Unicode MS"/>
                <a:ea typeface="Arial Unicode MS"/>
                <a:cs typeface="Arial Unicode MS"/>
              </a:rPr>
              <a:t>④</a:t>
            </a:r>
            <a:endParaRPr lang="zh-TW" altLang="en-US" sz="2400" b="1" dirty="0"/>
          </a:p>
        </p:txBody>
      </p:sp>
      <p:sp>
        <p:nvSpPr>
          <p:cNvPr id="32" name="矩形 31"/>
          <p:cNvSpPr/>
          <p:nvPr/>
        </p:nvSpPr>
        <p:spPr>
          <a:xfrm>
            <a:off x="5580112" y="3755069"/>
            <a:ext cx="492443" cy="461665"/>
          </a:xfrm>
          <a:prstGeom prst="rect">
            <a:avLst/>
          </a:prstGeom>
        </p:spPr>
        <p:txBody>
          <a:bodyPr wrap="none">
            <a:spAutoFit/>
          </a:bodyPr>
          <a:lstStyle/>
          <a:p>
            <a:r>
              <a:rPr lang="zh-TW" altLang="en-US" sz="2400" b="1" dirty="0" smtClean="0">
                <a:solidFill>
                  <a:prstClr val="black"/>
                </a:solidFill>
                <a:latin typeface="Arial Unicode MS"/>
                <a:ea typeface="Arial Unicode MS"/>
                <a:cs typeface="Arial Unicode MS"/>
              </a:rPr>
              <a:t>⑤</a:t>
            </a:r>
            <a:endParaRPr lang="zh-TW" altLang="en-US" sz="2400" b="1" dirty="0"/>
          </a:p>
        </p:txBody>
      </p:sp>
      <p:sp>
        <p:nvSpPr>
          <p:cNvPr id="51" name="矩形 50"/>
          <p:cNvSpPr/>
          <p:nvPr/>
        </p:nvSpPr>
        <p:spPr>
          <a:xfrm>
            <a:off x="971600" y="5261138"/>
            <a:ext cx="492443" cy="461665"/>
          </a:xfrm>
          <a:prstGeom prst="rect">
            <a:avLst/>
          </a:prstGeom>
        </p:spPr>
        <p:txBody>
          <a:bodyPr wrap="none">
            <a:spAutoFit/>
          </a:bodyPr>
          <a:lstStyle/>
          <a:p>
            <a:r>
              <a:rPr lang="zh-TW" altLang="en-US" sz="2400" b="1" dirty="0" smtClean="0">
                <a:solidFill>
                  <a:prstClr val="black"/>
                </a:solidFill>
                <a:latin typeface="Arial Unicode MS"/>
                <a:ea typeface="Arial Unicode MS"/>
                <a:cs typeface="Arial Unicode MS"/>
              </a:rPr>
              <a:t>⑥</a:t>
            </a:r>
            <a:endParaRPr lang="zh-TW" altLang="en-US" sz="2400" b="1" dirty="0"/>
          </a:p>
        </p:txBody>
      </p:sp>
      <p:sp>
        <p:nvSpPr>
          <p:cNvPr id="52" name="矩形 51"/>
          <p:cNvSpPr/>
          <p:nvPr/>
        </p:nvSpPr>
        <p:spPr>
          <a:xfrm>
            <a:off x="4932040" y="5301208"/>
            <a:ext cx="492443" cy="461665"/>
          </a:xfrm>
          <a:prstGeom prst="rect">
            <a:avLst/>
          </a:prstGeom>
        </p:spPr>
        <p:txBody>
          <a:bodyPr wrap="none">
            <a:spAutoFit/>
          </a:bodyPr>
          <a:lstStyle/>
          <a:p>
            <a:r>
              <a:rPr lang="zh-TW" altLang="en-US" sz="2400" b="1" dirty="0" smtClean="0">
                <a:solidFill>
                  <a:prstClr val="black"/>
                </a:solidFill>
                <a:latin typeface="Arial Unicode MS"/>
                <a:ea typeface="Arial Unicode MS"/>
                <a:cs typeface="Arial Unicode MS"/>
              </a:rPr>
              <a:t>⑦</a:t>
            </a:r>
            <a:endParaRPr lang="zh-TW" altLang="en-US" sz="2400" b="1" dirty="0"/>
          </a:p>
        </p:txBody>
      </p:sp>
    </p:spTree>
    <p:extLst>
      <p:ext uri="{BB962C8B-B14F-4D97-AF65-F5344CB8AC3E}">
        <p14:creationId xmlns:p14="http://schemas.microsoft.com/office/powerpoint/2010/main" val="2585043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87724" y="836712"/>
            <a:ext cx="4968552" cy="504056"/>
          </a:xfrm>
          <a:ln>
            <a:noFill/>
          </a:ln>
        </p:spPr>
        <p:style>
          <a:lnRef idx="2">
            <a:schemeClr val="accent4"/>
          </a:lnRef>
          <a:fillRef idx="1">
            <a:schemeClr val="lt1"/>
          </a:fillRef>
          <a:effectRef idx="0">
            <a:schemeClr val="accent4"/>
          </a:effectRef>
          <a:fontRef idx="minor">
            <a:schemeClr val="dk1"/>
          </a:fontRef>
        </p:style>
        <p:txBody>
          <a:bodyPr>
            <a:noAutofit/>
          </a:bodyPr>
          <a:lstStyle/>
          <a:p>
            <a:r>
              <a:rPr lang="zh-TW"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二親等以內親屬列表</a:t>
            </a:r>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3208830204"/>
              </p:ext>
            </p:extLst>
          </p:nvPr>
        </p:nvGraphicFramePr>
        <p:xfrm>
          <a:off x="899592" y="1556792"/>
          <a:ext cx="7416824" cy="4487976"/>
        </p:xfrm>
        <a:graphic>
          <a:graphicData uri="http://schemas.openxmlformats.org/drawingml/2006/table">
            <a:tbl>
              <a:tblPr/>
              <a:tblGrid>
                <a:gridCol w="432048"/>
                <a:gridCol w="1296144"/>
                <a:gridCol w="1872208"/>
                <a:gridCol w="3816424"/>
              </a:tblGrid>
              <a:tr h="771804">
                <a:tc gridSpan="2">
                  <a:txBody>
                    <a:bodyPr/>
                    <a:lstStyle/>
                    <a:p>
                      <a:pPr algn="ctr">
                        <a:lnSpc>
                          <a:spcPts val="2800"/>
                        </a:lnSpc>
                        <a:spcAft>
                          <a:spcPts val="0"/>
                        </a:spcAft>
                      </a:pPr>
                      <a:r>
                        <a:rPr lang="zh-TW" altLang="en-US" sz="2000" b="1" kern="100" dirty="0" smtClean="0">
                          <a:solidFill>
                            <a:schemeClr val="accent6">
                              <a:lumMod val="75000"/>
                            </a:schemeClr>
                          </a:solidFill>
                          <a:effectLst/>
                          <a:latin typeface="華康中特圓體(P)" panose="020F0800000000000000" pitchFamily="34" charset="-120"/>
                          <a:ea typeface="華康中特圓體(P)" panose="020F0800000000000000" pitchFamily="34" charset="-120"/>
                          <a:cs typeface="Times New Roman"/>
                        </a:rPr>
                        <a:t>親  等</a:t>
                      </a:r>
                      <a:endParaRPr lang="zh-TW" sz="2000" b="1" kern="100" dirty="0">
                        <a:solidFill>
                          <a:schemeClr val="accent6">
                            <a:lumMod val="75000"/>
                          </a:schemeClr>
                        </a:solidFill>
                        <a:effectLst/>
                        <a:latin typeface="華康中特圓體(P)" panose="020F0800000000000000" pitchFamily="34" charset="-120"/>
                        <a:ea typeface="華康中特圓體(P)" panose="020F0800000000000000" pitchFamily="34"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endParaRPr lang="zh-TW" altLang="en-US"/>
                    </a:p>
                  </a:txBody>
                  <a:tcPr/>
                </a:tc>
                <a:tc>
                  <a:txBody>
                    <a:bodyPr/>
                    <a:lstStyle/>
                    <a:p>
                      <a:pPr algn="ctr">
                        <a:lnSpc>
                          <a:spcPts val="2800"/>
                        </a:lnSpc>
                        <a:spcAft>
                          <a:spcPts val="0"/>
                        </a:spcAft>
                      </a:pPr>
                      <a:r>
                        <a:rPr lang="zh-TW" sz="2000" b="1" kern="100" dirty="0">
                          <a:solidFill>
                            <a:schemeClr val="accent6">
                              <a:lumMod val="75000"/>
                            </a:schemeClr>
                          </a:solidFill>
                          <a:effectLst/>
                          <a:latin typeface="華康中特圓體(P)" panose="020F0800000000000000" pitchFamily="34" charset="-120"/>
                          <a:ea typeface="華康中特圓體(P)" panose="020F0800000000000000" pitchFamily="34" charset="-120"/>
                          <a:cs typeface="Times New Roman"/>
                        </a:rPr>
                        <a:t>一親等</a:t>
                      </a:r>
                    </a:p>
                  </a:txBody>
                  <a:tcPr marL="68580" marR="68580" marT="0" marB="0" anchor="ctr">
                    <a:lnL w="12700" cap="flat" cmpd="sng" algn="ctr">
                      <a:solidFill>
                        <a:schemeClr val="tx1"/>
                      </a:solidFill>
                      <a:prstDash val="sysDashDot"/>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chemeClr val="tx1"/>
                      </a:solidFill>
                      <a:prstDash val="sysDashDot"/>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c>
                  <a:txBody>
                    <a:bodyPr/>
                    <a:lstStyle/>
                    <a:p>
                      <a:pPr algn="ctr">
                        <a:lnSpc>
                          <a:spcPts val="2800"/>
                        </a:lnSpc>
                        <a:spcAft>
                          <a:spcPts val="0"/>
                        </a:spcAft>
                      </a:pPr>
                      <a:r>
                        <a:rPr lang="zh-TW" sz="2000" b="1" kern="100" dirty="0">
                          <a:solidFill>
                            <a:schemeClr val="accent6">
                              <a:lumMod val="75000"/>
                            </a:schemeClr>
                          </a:solidFill>
                          <a:effectLst/>
                          <a:latin typeface="華康中特圓體(P)" panose="020F0800000000000000" pitchFamily="34" charset="-120"/>
                          <a:ea typeface="華康中特圓體(P)" panose="020F0800000000000000" pitchFamily="34" charset="-120"/>
                          <a:cs typeface="Times New Roman"/>
                        </a:rPr>
                        <a:t>二親等</a:t>
                      </a:r>
                    </a:p>
                  </a:txBody>
                  <a:tcPr marL="68580" marR="68580" marT="0" marB="0" anchor="ctr">
                    <a:lnL w="12700" cap="flat" cmpd="sng" algn="ctr">
                      <a:solidFill>
                        <a:schemeClr val="tx1"/>
                      </a:solidFill>
                      <a:prstDash val="sysDash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20000"/>
                        <a:lumOff val="80000"/>
                      </a:schemeClr>
                    </a:solidFill>
                  </a:tcPr>
                </a:tc>
              </a:tr>
              <a:tr h="771804">
                <a:tc gridSpan="2">
                  <a:txBody>
                    <a:bodyPr/>
                    <a:lstStyle/>
                    <a:p>
                      <a:pPr marL="0" marR="0" indent="0" algn="ctr" defTabSz="914400" rtl="0" eaLnBrk="1" fontAlgn="auto" latinLnBrk="0" hangingPunct="1">
                        <a:lnSpc>
                          <a:spcPts val="2800"/>
                        </a:lnSpc>
                        <a:spcBef>
                          <a:spcPts val="0"/>
                        </a:spcBef>
                        <a:spcAft>
                          <a:spcPts val="0"/>
                        </a:spcAft>
                        <a:buClrTx/>
                        <a:buSzTx/>
                        <a:buFontTx/>
                        <a:buNone/>
                        <a:tabLst/>
                        <a:defRPr/>
                      </a:pPr>
                      <a:r>
                        <a:rPr lang="zh-TW" altLang="zh-TW" sz="2000" b="1" kern="100" dirty="0" smtClean="0">
                          <a:solidFill>
                            <a:srgbClr val="6E2274"/>
                          </a:solidFill>
                          <a:effectLst/>
                          <a:latin typeface="華康中特圓體(P)" panose="020F0800000000000000" pitchFamily="34" charset="-120"/>
                          <a:ea typeface="華康中特圓體(P)" panose="020F0800000000000000" pitchFamily="34" charset="-120"/>
                          <a:cs typeface="Times New Roman"/>
                        </a:rPr>
                        <a:t>血</a:t>
                      </a:r>
                      <a:r>
                        <a:rPr lang="zh-TW" altLang="en-US" sz="2000" b="1" kern="100" dirty="0" smtClean="0">
                          <a:solidFill>
                            <a:srgbClr val="6E2274"/>
                          </a:solidFill>
                          <a:effectLst/>
                          <a:latin typeface="華康中特圓體(P)" panose="020F0800000000000000" pitchFamily="34" charset="-120"/>
                          <a:ea typeface="華康中特圓體(P)" panose="020F0800000000000000" pitchFamily="34" charset="-120"/>
                          <a:cs typeface="Times New Roman"/>
                        </a:rPr>
                        <a:t>   </a:t>
                      </a:r>
                      <a:r>
                        <a:rPr lang="zh-TW" altLang="zh-TW" sz="2000" b="1" kern="100" dirty="0" smtClean="0">
                          <a:solidFill>
                            <a:srgbClr val="6E2274"/>
                          </a:solidFill>
                          <a:effectLst/>
                          <a:latin typeface="華康中特圓體(P)" panose="020F0800000000000000" pitchFamily="34" charset="-120"/>
                          <a:ea typeface="華康中特圓體(P)" panose="020F0800000000000000" pitchFamily="34" charset="-120"/>
                          <a:cs typeface="Times New Roman"/>
                        </a:rPr>
                        <a:t>親</a:t>
                      </a:r>
                      <a:endParaRPr lang="zh-TW" sz="2000" b="1" kern="100" dirty="0">
                        <a:solidFill>
                          <a:srgbClr val="6E2274"/>
                        </a:solidFill>
                        <a:effectLst/>
                        <a:latin typeface="華康中特圓體(P)" panose="020F0800000000000000" pitchFamily="34" charset="-120"/>
                        <a:ea typeface="華康中特圓體(P)" panose="020F0800000000000000" pitchFamily="34"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6D3"/>
                    </a:solidFill>
                  </a:tcPr>
                </a:tc>
                <a:tc hMerge="1">
                  <a:txBody>
                    <a:bodyPr/>
                    <a:lstStyle/>
                    <a:p>
                      <a:endParaRPr lang="zh-TW" altLang="en-US"/>
                    </a:p>
                  </a:txBody>
                  <a:tcPr/>
                </a:tc>
                <a:tc>
                  <a:txBody>
                    <a:bodyPr/>
                    <a:lstStyle/>
                    <a:p>
                      <a:pPr algn="ctr">
                        <a:lnSpc>
                          <a:spcPts val="2800"/>
                        </a:lnSpc>
                        <a:spcAft>
                          <a:spcPts val="0"/>
                        </a:spcAft>
                      </a:pPr>
                      <a:r>
                        <a:rPr lang="zh-TW" sz="2000" b="1" kern="100" dirty="0" smtClean="0">
                          <a:solidFill>
                            <a:srgbClr val="6E2274"/>
                          </a:solidFill>
                          <a:effectLst/>
                          <a:latin typeface="華康中特圓體(P)" panose="020F0800000000000000" pitchFamily="34" charset="-120"/>
                          <a:ea typeface="華康中特圓體(P)" panose="020F0800000000000000" pitchFamily="34" charset="-120"/>
                          <a:cs typeface="Times New Roman"/>
                        </a:rPr>
                        <a:t>父母</a:t>
                      </a:r>
                      <a:r>
                        <a:rPr lang="zh-TW" altLang="en-US" sz="2000" b="1" kern="100" dirty="0" smtClean="0">
                          <a:solidFill>
                            <a:srgbClr val="6E2274"/>
                          </a:solidFill>
                          <a:effectLst/>
                          <a:latin typeface="華康中特圓體(P)" panose="020F0800000000000000" pitchFamily="34" charset="-120"/>
                          <a:ea typeface="華康中特圓體(P)" panose="020F0800000000000000" pitchFamily="34" charset="-120"/>
                          <a:cs typeface="Times New Roman"/>
                        </a:rPr>
                        <a:t>、</a:t>
                      </a:r>
                      <a:r>
                        <a:rPr lang="zh-TW" sz="2000" b="1" kern="100" dirty="0" smtClean="0">
                          <a:solidFill>
                            <a:srgbClr val="6E2274"/>
                          </a:solidFill>
                          <a:effectLst/>
                          <a:latin typeface="華康中特圓體(P)" panose="020F0800000000000000" pitchFamily="34" charset="-120"/>
                          <a:ea typeface="華康中特圓體(P)" panose="020F0800000000000000" pitchFamily="34" charset="-120"/>
                          <a:cs typeface="Times New Roman"/>
                        </a:rPr>
                        <a:t>子女</a:t>
                      </a:r>
                      <a:endParaRPr lang="zh-TW" sz="2000" b="1" kern="100" dirty="0">
                        <a:solidFill>
                          <a:srgbClr val="6E2274"/>
                        </a:solidFill>
                        <a:effectLst/>
                        <a:latin typeface="華康中特圓體(P)" panose="020F0800000000000000" pitchFamily="34" charset="-120"/>
                        <a:ea typeface="華康中特圓體(P)" panose="020F0800000000000000" pitchFamily="34" charset="-120"/>
                        <a:cs typeface="Times New Roman"/>
                      </a:endParaRPr>
                    </a:p>
                  </a:txBody>
                  <a:tcPr marL="68580" marR="68580" marT="0" marB="0" anchor="ctr">
                    <a:lnL w="12700" cap="flat" cmpd="sng" algn="ctr">
                      <a:solidFill>
                        <a:schemeClr val="tx1"/>
                      </a:solidFill>
                      <a:prstDash val="sysDashDot"/>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6D3"/>
                    </a:solidFill>
                  </a:tcPr>
                </a:tc>
                <a:tc>
                  <a:txBody>
                    <a:bodyPr/>
                    <a:lstStyle/>
                    <a:p>
                      <a:pPr algn="ctr">
                        <a:lnSpc>
                          <a:spcPts val="2800"/>
                        </a:lnSpc>
                        <a:spcAft>
                          <a:spcPts val="0"/>
                        </a:spcAft>
                      </a:pPr>
                      <a:r>
                        <a:rPr lang="zh-TW" sz="2000" b="1" kern="100" dirty="0">
                          <a:solidFill>
                            <a:srgbClr val="6E2274"/>
                          </a:solidFill>
                          <a:effectLst/>
                          <a:latin typeface="華康中特圓體(P)" panose="020F0800000000000000" pitchFamily="34" charset="-120"/>
                          <a:ea typeface="華康中特圓體(P)" panose="020F0800000000000000" pitchFamily="34" charset="-120"/>
                          <a:cs typeface="Times New Roman"/>
                        </a:rPr>
                        <a:t>兄弟</a:t>
                      </a:r>
                      <a:r>
                        <a:rPr lang="zh-TW" sz="2000" b="1" kern="100" dirty="0" smtClean="0">
                          <a:solidFill>
                            <a:srgbClr val="6E2274"/>
                          </a:solidFill>
                          <a:effectLst/>
                          <a:latin typeface="華康中特圓體(P)" panose="020F0800000000000000" pitchFamily="34" charset="-120"/>
                          <a:ea typeface="華康中特圓體(P)" panose="020F0800000000000000" pitchFamily="34" charset="-120"/>
                          <a:cs typeface="Times New Roman"/>
                        </a:rPr>
                        <a:t>姐妹</a:t>
                      </a:r>
                      <a:r>
                        <a:rPr lang="zh-TW" altLang="en-US" sz="2000" b="1" kern="100" dirty="0" smtClean="0">
                          <a:solidFill>
                            <a:srgbClr val="6E2274"/>
                          </a:solidFill>
                          <a:effectLst/>
                          <a:latin typeface="華康中特圓體(P)" panose="020F0800000000000000" pitchFamily="34" charset="-120"/>
                          <a:ea typeface="華康中特圓體(P)" panose="020F0800000000000000" pitchFamily="34" charset="-120"/>
                          <a:cs typeface="Times New Roman"/>
                        </a:rPr>
                        <a:t>、</a:t>
                      </a:r>
                      <a:r>
                        <a:rPr lang="en-US" sz="2000" b="1" kern="100" dirty="0" smtClean="0">
                          <a:solidFill>
                            <a:srgbClr val="6E2274"/>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6E2274"/>
                          </a:solidFill>
                          <a:effectLst/>
                          <a:latin typeface="華康中特圓體(P)" panose="020F0800000000000000" pitchFamily="34" charset="-120"/>
                          <a:ea typeface="華康中特圓體(P)" panose="020F0800000000000000" pitchFamily="34" charset="-120"/>
                          <a:cs typeface="Times New Roman"/>
                        </a:rPr>
                        <a:t>外</a:t>
                      </a:r>
                      <a:r>
                        <a:rPr lang="en-US" sz="2000" b="1" kern="100" dirty="0">
                          <a:solidFill>
                            <a:srgbClr val="6E2274"/>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6E2274"/>
                          </a:solidFill>
                          <a:effectLst/>
                          <a:latin typeface="華康中特圓體(P)" panose="020F0800000000000000" pitchFamily="34" charset="-120"/>
                          <a:ea typeface="華康中特圓體(P)" panose="020F0800000000000000" pitchFamily="34" charset="-120"/>
                          <a:cs typeface="Times New Roman"/>
                        </a:rPr>
                        <a:t>祖父母</a:t>
                      </a:r>
                    </a:p>
                    <a:p>
                      <a:pPr algn="ctr">
                        <a:lnSpc>
                          <a:spcPts val="2800"/>
                        </a:lnSpc>
                        <a:spcAft>
                          <a:spcPts val="0"/>
                        </a:spcAft>
                      </a:pPr>
                      <a:r>
                        <a:rPr lang="en-US" sz="2000" b="1" kern="100" dirty="0">
                          <a:solidFill>
                            <a:srgbClr val="6E2274"/>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6E2274"/>
                          </a:solidFill>
                          <a:effectLst/>
                          <a:latin typeface="華康中特圓體(P)" panose="020F0800000000000000" pitchFamily="34" charset="-120"/>
                          <a:ea typeface="華康中特圓體(P)" panose="020F0800000000000000" pitchFamily="34" charset="-120"/>
                          <a:cs typeface="Times New Roman"/>
                        </a:rPr>
                        <a:t>外</a:t>
                      </a:r>
                      <a:r>
                        <a:rPr lang="en-US" sz="2000" b="1" kern="100" dirty="0">
                          <a:solidFill>
                            <a:srgbClr val="6E2274"/>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6E2274"/>
                          </a:solidFill>
                          <a:effectLst/>
                          <a:latin typeface="華康中特圓體(P)" panose="020F0800000000000000" pitchFamily="34" charset="-120"/>
                          <a:ea typeface="華康中特圓體(P)" panose="020F0800000000000000" pitchFamily="34" charset="-120"/>
                          <a:cs typeface="Times New Roman"/>
                        </a:rPr>
                        <a:t>孫子女</a:t>
                      </a:r>
                    </a:p>
                  </a:txBody>
                  <a:tcPr marL="68580" marR="68580" marT="0" marB="0" anchor="ctr">
                    <a:lnL w="12700" cap="flat" cmpd="sng" algn="ctr">
                      <a:solidFill>
                        <a:schemeClr val="tx1"/>
                      </a:solidFill>
                      <a:prstDash val="sysDash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6D3"/>
                    </a:solidFill>
                  </a:tcPr>
                </a:tc>
              </a:tr>
              <a:tr h="938784">
                <a:tc rowSpan="3">
                  <a:txBody>
                    <a:bodyPr/>
                    <a:lstStyle/>
                    <a:p>
                      <a:pPr algn="ctr">
                        <a:lnSpc>
                          <a:spcPts val="2800"/>
                        </a:lnSpc>
                        <a:spcAft>
                          <a:spcPts val="0"/>
                        </a:spcAft>
                      </a:pPr>
                      <a:r>
                        <a:rPr lang="zh-TW" sz="2000" b="1" kern="100" dirty="0" smtClean="0">
                          <a:solidFill>
                            <a:srgbClr val="002060"/>
                          </a:solidFill>
                          <a:effectLst/>
                          <a:latin typeface="華康中特圓體(P)" panose="020F0800000000000000" pitchFamily="34" charset="-120"/>
                          <a:ea typeface="華康中特圓體(P)" panose="020F0800000000000000" pitchFamily="34" charset="-120"/>
                          <a:cs typeface="Times New Roman"/>
                        </a:rPr>
                        <a:t>姻</a:t>
                      </a:r>
                      <a:endParaRPr lang="en-US" altLang="zh-TW" sz="2000" b="1" kern="100" dirty="0" smtClean="0">
                        <a:solidFill>
                          <a:srgbClr val="002060"/>
                        </a:solidFill>
                        <a:effectLst/>
                        <a:latin typeface="華康中特圓體(P)" panose="020F0800000000000000" pitchFamily="34" charset="-120"/>
                        <a:ea typeface="華康中特圓體(P)" panose="020F0800000000000000" pitchFamily="34" charset="-120"/>
                        <a:cs typeface="Times New Roman"/>
                      </a:endParaRPr>
                    </a:p>
                    <a:p>
                      <a:pPr algn="ctr">
                        <a:lnSpc>
                          <a:spcPts val="2800"/>
                        </a:lnSpc>
                        <a:spcAft>
                          <a:spcPts val="0"/>
                        </a:spcAft>
                      </a:pPr>
                      <a:endParaRPr lang="en-US" altLang="zh-TW" sz="2000" b="1" kern="100" dirty="0" smtClean="0">
                        <a:solidFill>
                          <a:srgbClr val="002060"/>
                        </a:solidFill>
                        <a:effectLst/>
                        <a:latin typeface="華康中特圓體(P)" panose="020F0800000000000000" pitchFamily="34" charset="-120"/>
                        <a:ea typeface="華康中特圓體(P)" panose="020F0800000000000000" pitchFamily="34" charset="-120"/>
                        <a:cs typeface="Times New Roman"/>
                      </a:endParaRPr>
                    </a:p>
                    <a:p>
                      <a:pPr algn="ctr">
                        <a:lnSpc>
                          <a:spcPts val="2800"/>
                        </a:lnSpc>
                        <a:spcAft>
                          <a:spcPts val="0"/>
                        </a:spcAft>
                      </a:pPr>
                      <a:r>
                        <a:rPr lang="zh-TW" sz="2000" b="1" kern="100" dirty="0" smtClean="0">
                          <a:solidFill>
                            <a:srgbClr val="002060"/>
                          </a:solidFill>
                          <a:effectLst/>
                          <a:latin typeface="華康中特圓體(P)" panose="020F0800000000000000" pitchFamily="34" charset="-120"/>
                          <a:ea typeface="華康中特圓體(P)" panose="020F0800000000000000" pitchFamily="34" charset="-120"/>
                          <a:cs typeface="Times New Roman"/>
                        </a:rPr>
                        <a:t>親</a:t>
                      </a:r>
                      <a:endPar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a:txBody>
                    <a:bodyPr/>
                    <a:lstStyle/>
                    <a:p>
                      <a:pPr algn="ctr">
                        <a:lnSpc>
                          <a:spcPts val="2800"/>
                        </a:lnSpc>
                        <a:spcAft>
                          <a:spcPts val="0"/>
                        </a:spcAft>
                      </a:pPr>
                      <a:r>
                        <a:rPr lang="zh-TW" sz="2000" b="1" kern="100" dirty="0" smtClean="0">
                          <a:solidFill>
                            <a:srgbClr val="FF0000"/>
                          </a:solidFill>
                          <a:effectLst/>
                          <a:latin typeface="華康中特圓體(P)" panose="020F0800000000000000" pitchFamily="34" charset="-120"/>
                          <a:ea typeface="華康中特圓體(P)" panose="020F0800000000000000" pitchFamily="34" charset="-120"/>
                          <a:cs typeface="Times New Roman"/>
                        </a:rPr>
                        <a:t>血親</a:t>
                      </a:r>
                      <a:r>
                        <a:rPr lang="en-US" altLang="zh-TW" sz="2000" b="1" kern="100" dirty="0" smtClean="0">
                          <a:solidFill>
                            <a:srgbClr val="FF0000"/>
                          </a:solidFill>
                          <a:effectLst/>
                          <a:latin typeface="華康中特圓體(P)" panose="020F0800000000000000" pitchFamily="34" charset="-120"/>
                          <a:ea typeface="華康中特圓體(P)" panose="020F0800000000000000" pitchFamily="34" charset="-120"/>
                          <a:cs typeface="Times New Roman"/>
                        </a:rPr>
                        <a:t/>
                      </a:r>
                      <a:br>
                        <a:rPr lang="en-US" altLang="zh-TW" sz="2000" b="1" kern="100" dirty="0" smtClean="0">
                          <a:solidFill>
                            <a:srgbClr val="FF0000"/>
                          </a:solidFill>
                          <a:effectLst/>
                          <a:latin typeface="華康中特圓體(P)" panose="020F0800000000000000" pitchFamily="34" charset="-120"/>
                          <a:ea typeface="華康中特圓體(P)" panose="020F0800000000000000" pitchFamily="34" charset="-120"/>
                          <a:cs typeface="Times New Roman"/>
                        </a:rPr>
                      </a:br>
                      <a:r>
                        <a:rPr lang="zh-TW" sz="2000" b="1" kern="100" dirty="0" smtClean="0">
                          <a:solidFill>
                            <a:srgbClr val="FF0000"/>
                          </a:solidFill>
                          <a:effectLst/>
                          <a:latin typeface="華康中特圓體(P)" panose="020F0800000000000000" pitchFamily="34" charset="-120"/>
                          <a:ea typeface="華康中特圓體(P)" panose="020F0800000000000000" pitchFamily="34" charset="-120"/>
                          <a:cs typeface="Times New Roman"/>
                        </a:rPr>
                        <a:t>之配偶</a:t>
                      </a:r>
                      <a:endParaRPr lang="zh-TW" sz="2000" b="1" kern="100" dirty="0">
                        <a:solidFill>
                          <a:srgbClr val="FF0000"/>
                        </a:solidFill>
                        <a:effectLst/>
                        <a:latin typeface="華康中特圓體(P)" panose="020F0800000000000000" pitchFamily="34" charset="-120"/>
                        <a:ea typeface="華康中特圓體(P)" panose="020F0800000000000000" pitchFamily="34" charset="-120"/>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a:txBody>
                    <a:bodyPr/>
                    <a:lstStyle/>
                    <a:p>
                      <a:pPr algn="ctr">
                        <a:lnSpc>
                          <a:spcPts val="2800"/>
                        </a:lnSpc>
                        <a:spcAft>
                          <a:spcPts val="0"/>
                        </a:spcAft>
                      </a:pPr>
                      <a:r>
                        <a:rPr lang="zh-TW"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子媳、女婿</a:t>
                      </a:r>
                    </a:p>
                    <a:p>
                      <a:pPr algn="ctr">
                        <a:lnSpc>
                          <a:spcPts val="2800"/>
                        </a:lnSpc>
                        <a:spcAft>
                          <a:spcPts val="0"/>
                        </a:spcAft>
                      </a:pPr>
                      <a:r>
                        <a:rPr lang="zh-TW"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繼父、繼母</a:t>
                      </a:r>
                    </a:p>
                  </a:txBody>
                  <a:tcPr marL="68580" marR="68580" marT="0" marB="0" anchor="ctr">
                    <a:lnL w="12700" cap="flat" cmpd="sng" algn="ctr">
                      <a:solidFill>
                        <a:schemeClr val="tx1"/>
                      </a:solidFill>
                      <a:prstDash val="sysDashDot"/>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a:txBody>
                    <a:bodyPr/>
                    <a:lstStyle/>
                    <a:p>
                      <a:pPr algn="ctr">
                        <a:lnSpc>
                          <a:spcPts val="2800"/>
                        </a:lnSpc>
                        <a:spcAft>
                          <a:spcPts val="0"/>
                        </a:spcAft>
                      </a:pPr>
                      <a:r>
                        <a:rPr lang="zh-TW"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兄嫂、弟媳、姐夫、妹夫</a:t>
                      </a:r>
                    </a:p>
                    <a:p>
                      <a:pPr algn="ctr">
                        <a:lnSpc>
                          <a:spcPts val="2800"/>
                        </a:lnSpc>
                        <a:spcAft>
                          <a:spcPts val="0"/>
                        </a:spcAft>
                      </a:pPr>
                      <a:r>
                        <a:rPr lang="en-US"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 (</a:t>
                      </a:r>
                      <a:r>
                        <a:rPr lang="zh-TW"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外</a:t>
                      </a:r>
                      <a:r>
                        <a:rPr lang="en-US"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孫子媳、</a:t>
                      </a:r>
                      <a:r>
                        <a:rPr lang="en-US"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外</a:t>
                      </a:r>
                      <a:r>
                        <a:rPr lang="en-US"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FF0000"/>
                          </a:solidFill>
                          <a:effectLst/>
                          <a:latin typeface="華康中特圓體(P)" panose="020F0800000000000000" pitchFamily="34" charset="-120"/>
                          <a:ea typeface="華康中特圓體(P)" panose="020F0800000000000000" pitchFamily="34" charset="-120"/>
                          <a:cs typeface="Times New Roman"/>
                        </a:rPr>
                        <a:t>孫女婿</a:t>
                      </a:r>
                    </a:p>
                  </a:txBody>
                  <a:tcPr marL="68580" marR="68580" marT="0" marB="0" anchor="ctr">
                    <a:lnL w="12700" cap="flat" cmpd="sng" algn="ctr">
                      <a:solidFill>
                        <a:schemeClr val="tx1"/>
                      </a:solidFill>
                      <a:prstDash val="sysDash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r>
              <a:tr h="938784">
                <a:tc vMerge="1">
                  <a:txBody>
                    <a:bodyPr/>
                    <a:lstStyle/>
                    <a:p>
                      <a:endParaRPr lang="zh-TW" altLang="en-US"/>
                    </a:p>
                  </a:txBody>
                  <a:tcPr/>
                </a:tc>
                <a:tc>
                  <a:txBody>
                    <a:bodyPr/>
                    <a:lstStyle/>
                    <a:p>
                      <a:pPr algn="ctr">
                        <a:lnSpc>
                          <a:spcPts val="2800"/>
                        </a:lnSpc>
                        <a:spcAft>
                          <a:spcPts val="0"/>
                        </a:spcAft>
                      </a:pPr>
                      <a:r>
                        <a:rPr lang="zh-TW" sz="2000" b="1" kern="100" dirty="0" smtClean="0">
                          <a:solidFill>
                            <a:srgbClr val="002060"/>
                          </a:solidFill>
                          <a:effectLst/>
                          <a:latin typeface="華康中特圓體(P)" panose="020F0800000000000000" pitchFamily="34" charset="-120"/>
                          <a:ea typeface="華康中特圓體(P)" panose="020F0800000000000000" pitchFamily="34" charset="-120"/>
                          <a:cs typeface="Times New Roman"/>
                        </a:rPr>
                        <a:t>配偶</a:t>
                      </a:r>
                      <a:r>
                        <a:rPr lang="en-US" altLang="zh-TW" sz="2000" b="1" kern="100" dirty="0" smtClean="0">
                          <a:solidFill>
                            <a:srgbClr val="002060"/>
                          </a:solidFill>
                          <a:effectLst/>
                          <a:latin typeface="華康中特圓體(P)" panose="020F0800000000000000" pitchFamily="34" charset="-120"/>
                          <a:ea typeface="華康中特圓體(P)" panose="020F0800000000000000" pitchFamily="34" charset="-120"/>
                          <a:cs typeface="Times New Roman"/>
                        </a:rPr>
                        <a:t/>
                      </a:r>
                      <a:br>
                        <a:rPr lang="en-US" altLang="zh-TW" sz="2000" b="1" kern="100" dirty="0" smtClean="0">
                          <a:solidFill>
                            <a:srgbClr val="002060"/>
                          </a:solidFill>
                          <a:effectLst/>
                          <a:latin typeface="華康中特圓體(P)" panose="020F0800000000000000" pitchFamily="34" charset="-120"/>
                          <a:ea typeface="華康中特圓體(P)" panose="020F0800000000000000" pitchFamily="34" charset="-120"/>
                          <a:cs typeface="Times New Roman"/>
                        </a:rPr>
                      </a:br>
                      <a:r>
                        <a:rPr lang="zh-TW" sz="2000" b="1" kern="100" dirty="0" smtClean="0">
                          <a:solidFill>
                            <a:srgbClr val="002060"/>
                          </a:solidFill>
                          <a:effectLst/>
                          <a:latin typeface="華康中特圓體(P)" panose="020F0800000000000000" pitchFamily="34" charset="-120"/>
                          <a:ea typeface="華康中特圓體(P)" panose="020F0800000000000000" pitchFamily="34" charset="-120"/>
                          <a:cs typeface="Times New Roman"/>
                        </a:rPr>
                        <a:t>之</a:t>
                      </a:r>
                      <a:r>
                        <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血親</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a:txBody>
                    <a:bodyPr/>
                    <a:lstStyle/>
                    <a:p>
                      <a:pPr algn="ctr">
                        <a:lnSpc>
                          <a:spcPts val="2800"/>
                        </a:lnSpc>
                        <a:spcAft>
                          <a:spcPts val="0"/>
                        </a:spcAft>
                      </a:pPr>
                      <a:r>
                        <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公婆、岳父母</a:t>
                      </a:r>
                    </a:p>
                    <a:p>
                      <a:pPr algn="ctr">
                        <a:lnSpc>
                          <a:spcPts val="2800"/>
                        </a:lnSpc>
                        <a:spcAft>
                          <a:spcPts val="0"/>
                        </a:spcAft>
                      </a:pPr>
                      <a:r>
                        <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繼子、繼女</a:t>
                      </a:r>
                    </a:p>
                  </a:txBody>
                  <a:tcPr marL="68580" marR="68580" marT="0" marB="0" anchor="ctr">
                    <a:lnL w="12700" cap="flat" cmpd="sng" algn="ctr">
                      <a:solidFill>
                        <a:schemeClr val="tx1"/>
                      </a:solidFill>
                      <a:prstDash val="sysDashDot"/>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a:txBody>
                    <a:bodyPr/>
                    <a:lstStyle/>
                    <a:p>
                      <a:pPr algn="ctr">
                        <a:lnSpc>
                          <a:spcPts val="2800"/>
                        </a:lnSpc>
                        <a:spcAft>
                          <a:spcPts val="0"/>
                        </a:spcAft>
                      </a:pPr>
                      <a:r>
                        <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配偶之兄弟姐妹</a:t>
                      </a:r>
                    </a:p>
                    <a:p>
                      <a:pPr algn="ctr">
                        <a:lnSpc>
                          <a:spcPts val="2800"/>
                        </a:lnSpc>
                        <a:spcAft>
                          <a:spcPts val="0"/>
                        </a:spcAft>
                      </a:pPr>
                      <a:r>
                        <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配偶之</a:t>
                      </a:r>
                      <a:r>
                        <a:rPr lang="en-US"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外</a:t>
                      </a:r>
                      <a:r>
                        <a:rPr lang="en-US"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祖父母</a:t>
                      </a:r>
                    </a:p>
                    <a:p>
                      <a:pPr algn="ctr">
                        <a:lnSpc>
                          <a:spcPts val="2800"/>
                        </a:lnSpc>
                        <a:spcAft>
                          <a:spcPts val="0"/>
                        </a:spcAft>
                      </a:pPr>
                      <a:r>
                        <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配偶之</a:t>
                      </a:r>
                      <a:r>
                        <a:rPr lang="en-US"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外</a:t>
                      </a:r>
                      <a:r>
                        <a:rPr lang="en-US"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rgbClr val="002060"/>
                          </a:solidFill>
                          <a:effectLst/>
                          <a:latin typeface="華康中特圓體(P)" panose="020F0800000000000000" pitchFamily="34" charset="-120"/>
                          <a:ea typeface="華康中特圓體(P)" panose="020F0800000000000000" pitchFamily="34" charset="-120"/>
                          <a:cs typeface="Times New Roman"/>
                        </a:rPr>
                        <a:t>孫子女</a:t>
                      </a:r>
                    </a:p>
                  </a:txBody>
                  <a:tcPr marL="68580" marR="68580" marT="0" marB="0" anchor="ctr">
                    <a:lnL w="12700" cap="flat" cmpd="sng" algn="ctr">
                      <a:solidFill>
                        <a:schemeClr val="tx1"/>
                      </a:solidFill>
                      <a:prstDash val="sysDash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r>
              <a:tr h="938784">
                <a:tc vMerge="1">
                  <a:txBody>
                    <a:bodyPr/>
                    <a:lstStyle/>
                    <a:p>
                      <a:endParaRPr lang="zh-TW" altLang="en-US"/>
                    </a:p>
                  </a:txBody>
                  <a:tcPr/>
                </a:tc>
                <a:tc>
                  <a:txBody>
                    <a:bodyPr/>
                    <a:lstStyle/>
                    <a:p>
                      <a:pPr algn="ctr">
                        <a:lnSpc>
                          <a:spcPts val="2800"/>
                        </a:lnSpc>
                        <a:spcAft>
                          <a:spcPts val="0"/>
                        </a:spcAft>
                      </a:pPr>
                      <a:r>
                        <a:rPr lang="zh-TW"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配偶之血親之配偶</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c>
                  <a:txBody>
                    <a:bodyPr/>
                    <a:lstStyle/>
                    <a:p>
                      <a:pPr algn="ctr">
                        <a:lnSpc>
                          <a:spcPts val="2800"/>
                        </a:lnSpc>
                        <a:spcAft>
                          <a:spcPts val="0"/>
                        </a:spcAft>
                      </a:pPr>
                      <a:r>
                        <a:rPr lang="zh-TW"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配偶</a:t>
                      </a:r>
                      <a:r>
                        <a:rPr lang="zh-TW" sz="2000" b="1" kern="100" dirty="0" smtClean="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之</a:t>
                      </a:r>
                      <a:endParaRPr lang="en-US" altLang="zh-TW" sz="2000" b="1" kern="100" dirty="0" smtClean="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endParaRPr>
                    </a:p>
                    <a:p>
                      <a:pPr algn="ctr">
                        <a:lnSpc>
                          <a:spcPts val="2800"/>
                        </a:lnSpc>
                        <a:spcAft>
                          <a:spcPts val="0"/>
                        </a:spcAft>
                      </a:pPr>
                      <a:r>
                        <a:rPr lang="zh-TW" sz="2000" b="1" kern="100" dirty="0" smtClean="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子</a:t>
                      </a:r>
                      <a:r>
                        <a:rPr lang="zh-TW"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媳、女婿</a:t>
                      </a:r>
                    </a:p>
                  </a:txBody>
                  <a:tcPr marL="68580" marR="68580" marT="0" marB="0" anchor="ctr">
                    <a:lnL w="12700" cap="flat" cmpd="sng" algn="ctr">
                      <a:solidFill>
                        <a:schemeClr val="tx1"/>
                      </a:solidFill>
                      <a:prstDash val="sysDashDot"/>
                      <a:round/>
                      <a:headEnd type="none" w="med" len="med"/>
                      <a:tailEnd type="none" w="med" len="med"/>
                    </a:lnL>
                    <a:lnR w="12700" cap="flat" cmpd="sng" algn="ctr">
                      <a:solidFill>
                        <a:schemeClr val="tx1"/>
                      </a:solidFill>
                      <a:prstDash val="sysDash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ysDashDot"/>
                      <a:round/>
                      <a:headEnd type="none" w="med" len="med"/>
                      <a:tailEnd type="none" w="med" len="med"/>
                    </a:lnB>
                    <a:solidFill>
                      <a:srgbClr val="CCFFFF"/>
                    </a:solidFill>
                  </a:tcPr>
                </a:tc>
                <a:tc>
                  <a:txBody>
                    <a:bodyPr/>
                    <a:lstStyle/>
                    <a:p>
                      <a:pPr algn="ctr">
                        <a:lnSpc>
                          <a:spcPts val="2800"/>
                        </a:lnSpc>
                        <a:spcAft>
                          <a:spcPts val="0"/>
                        </a:spcAft>
                      </a:pPr>
                      <a:r>
                        <a:rPr lang="zh-TW"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配偶之兄嫂、弟媳、姐夫、妹夫</a:t>
                      </a:r>
                    </a:p>
                    <a:p>
                      <a:pPr algn="ctr">
                        <a:lnSpc>
                          <a:spcPts val="2800"/>
                        </a:lnSpc>
                        <a:spcAft>
                          <a:spcPts val="0"/>
                        </a:spcAft>
                      </a:pPr>
                      <a:r>
                        <a:rPr lang="zh-TW"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配偶之</a:t>
                      </a:r>
                      <a:r>
                        <a:rPr lang="en-US"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外</a:t>
                      </a:r>
                      <a:r>
                        <a:rPr lang="en-US"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孫子媳、</a:t>
                      </a:r>
                      <a:r>
                        <a:rPr lang="en-US"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外</a:t>
                      </a:r>
                      <a:r>
                        <a:rPr lang="en-US"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a:t>
                      </a:r>
                      <a:r>
                        <a:rPr lang="zh-TW" sz="2000" b="1" kern="100" dirty="0">
                          <a:solidFill>
                            <a:schemeClr val="accent6">
                              <a:lumMod val="50000"/>
                            </a:schemeClr>
                          </a:solidFill>
                          <a:effectLst/>
                          <a:latin typeface="華康中特圓體(P)" panose="020F0800000000000000" pitchFamily="34" charset="-120"/>
                          <a:ea typeface="華康中特圓體(P)" panose="020F0800000000000000" pitchFamily="34" charset="-120"/>
                          <a:cs typeface="Times New Roman"/>
                        </a:rPr>
                        <a:t>孫女婿</a:t>
                      </a:r>
                    </a:p>
                  </a:txBody>
                  <a:tcPr marL="68580" marR="68580" marT="0" marB="0" anchor="ctr">
                    <a:lnL w="12700" cap="flat" cmpd="sng" algn="ctr">
                      <a:solidFill>
                        <a:schemeClr val="tx1"/>
                      </a:solidFill>
                      <a:prstDash val="sysDash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FF"/>
                    </a:solidFill>
                  </a:tcPr>
                </a:tc>
              </a:tr>
            </a:tbl>
          </a:graphicData>
        </a:graphic>
      </p:graphicFrame>
    </p:spTree>
    <p:extLst>
      <p:ext uri="{BB962C8B-B14F-4D97-AF65-F5344CB8AC3E}">
        <p14:creationId xmlns:p14="http://schemas.microsoft.com/office/powerpoint/2010/main" val="8357472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圓角矩形 11"/>
          <p:cNvSpPr/>
          <p:nvPr/>
        </p:nvSpPr>
        <p:spPr>
          <a:xfrm>
            <a:off x="4499992" y="3356992"/>
            <a:ext cx="4104456" cy="3096344"/>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zh-TW" altLang="en-US"/>
          </a:p>
        </p:txBody>
      </p:sp>
      <p:sp>
        <p:nvSpPr>
          <p:cNvPr id="13" name="矩形 12"/>
          <p:cNvSpPr/>
          <p:nvPr/>
        </p:nvSpPr>
        <p:spPr>
          <a:xfrm>
            <a:off x="5508104" y="2916561"/>
            <a:ext cx="2016224" cy="440431"/>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zh-TW" altLang="en-US" b="1" dirty="0">
                <a:latin typeface="Arial Unicode MS" panose="020B0604020202020204" pitchFamily="34" charset="-120"/>
                <a:ea typeface="Arial Unicode MS" panose="020B0604020202020204" pitchFamily="34" charset="-120"/>
                <a:cs typeface="Arial Unicode MS" panose="020B0604020202020204" pitchFamily="34" charset="-120"/>
              </a:rPr>
              <a:t>非財產上</a:t>
            </a:r>
            <a:r>
              <a:rPr lang="zh-TW" altLang="en-US" b="1" dirty="0" smtClean="0">
                <a:latin typeface="Arial Unicode MS" panose="020B0604020202020204" pitchFamily="34" charset="-120"/>
                <a:ea typeface="Arial Unicode MS" panose="020B0604020202020204" pitchFamily="34" charset="-120"/>
                <a:cs typeface="Arial Unicode MS" panose="020B0604020202020204" pitchFamily="34" charset="-120"/>
              </a:rPr>
              <a:t>利益</a:t>
            </a:r>
            <a:endParaRPr lang="en-US" altLang="zh-TW" b="1"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8" name="圓角矩形 7"/>
          <p:cNvSpPr/>
          <p:nvPr/>
        </p:nvSpPr>
        <p:spPr>
          <a:xfrm>
            <a:off x="1259632" y="3356992"/>
            <a:ext cx="3096344" cy="302433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zh-TW" altLang="en-US"/>
          </a:p>
        </p:txBody>
      </p:sp>
      <p:sp>
        <p:nvSpPr>
          <p:cNvPr id="6" name="矩形 5"/>
          <p:cNvSpPr/>
          <p:nvPr/>
        </p:nvSpPr>
        <p:spPr>
          <a:xfrm>
            <a:off x="1763688" y="2958203"/>
            <a:ext cx="1944216" cy="368423"/>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TW" altLang="en-US" b="1" dirty="0">
                <a:latin typeface="Arial Unicode MS" panose="020B0604020202020204" pitchFamily="34" charset="-120"/>
                <a:ea typeface="Arial Unicode MS" panose="020B0604020202020204" pitchFamily="34" charset="-120"/>
                <a:cs typeface="Arial Unicode MS" panose="020B0604020202020204" pitchFamily="34" charset="-120"/>
              </a:rPr>
              <a:t>財產上</a:t>
            </a:r>
            <a:r>
              <a:rPr lang="zh-TW" altLang="en-US" b="1" dirty="0" smtClean="0">
                <a:latin typeface="Arial Unicode MS" panose="020B0604020202020204" pitchFamily="34" charset="-120"/>
                <a:ea typeface="Arial Unicode MS" panose="020B0604020202020204" pitchFamily="34" charset="-120"/>
                <a:cs typeface="Arial Unicode MS" panose="020B0604020202020204" pitchFamily="34" charset="-120"/>
              </a:rPr>
              <a:t>利益</a:t>
            </a:r>
          </a:p>
        </p:txBody>
      </p:sp>
      <p:sp>
        <p:nvSpPr>
          <p:cNvPr id="2" name="標題 1"/>
          <p:cNvSpPr>
            <a:spLocks noGrp="1"/>
          </p:cNvSpPr>
          <p:nvPr>
            <p:ph type="title"/>
          </p:nvPr>
        </p:nvSpPr>
        <p:spPr>
          <a:xfrm>
            <a:off x="457200" y="188640"/>
            <a:ext cx="8229600" cy="1143000"/>
          </a:xfrm>
        </p:spPr>
        <p:txBody>
          <a:bodyPr>
            <a:normAutofit/>
          </a:bodyPr>
          <a:lstStyle/>
          <a:p>
            <a:r>
              <a:rPr lang="zh-TW" altLang="en-US" sz="2800" b="1" cap="all" dirty="0" smtClean="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公職人員「自行迴避」之時機</a:t>
            </a:r>
            <a:endParaRPr lang="zh-TW" altLang="en-US" sz="2800" b="1" cap="all" dirty="0">
              <a:ln w="9000" cmpd="sng">
                <a:solidFill>
                  <a:schemeClr val="accent4">
                    <a:shade val="50000"/>
                    <a:satMod val="120000"/>
                  </a:schemeClr>
                </a:solidFill>
                <a:prstDash val="solid"/>
              </a:ln>
              <a:solidFill>
                <a:srgbClr val="7030A0"/>
              </a:soli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endParaRPr>
          </a:p>
        </p:txBody>
      </p:sp>
      <p:sp>
        <p:nvSpPr>
          <p:cNvPr id="3" name="內容版面配置區 2"/>
          <p:cNvSpPr>
            <a:spLocks noGrp="1"/>
          </p:cNvSpPr>
          <p:nvPr>
            <p:ph idx="1"/>
          </p:nvPr>
        </p:nvSpPr>
        <p:spPr>
          <a:xfrm>
            <a:off x="1326910" y="3518917"/>
            <a:ext cx="2952328" cy="2862411"/>
          </a:xfrm>
        </p:spPr>
        <p:txBody>
          <a:bodyPr>
            <a:noAutofit/>
          </a:bodyPr>
          <a:lstStyle/>
          <a:p>
            <a:pPr algn="just">
              <a:lnSpc>
                <a:spcPts val="2500"/>
              </a:lnSpc>
              <a:spcBef>
                <a:spcPts val="600"/>
              </a:spcBef>
              <a:buBlip>
                <a:blip r:embed="rId3"/>
              </a:buBlip>
            </a:pP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動產</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不動產。</a:t>
            </a:r>
            <a:endParaRPr lang="en-US" altLang="zh-TW" sz="20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pPr algn="just">
              <a:lnSpc>
                <a:spcPts val="2500"/>
              </a:lnSpc>
              <a:spcBef>
                <a:spcPts val="600"/>
              </a:spcBef>
              <a:buBlip>
                <a:blip r:embed="rId3"/>
              </a:buBlip>
            </a:pP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現金</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、存款、外幣、</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有價證券。</a:t>
            </a:r>
            <a:endParaRPr lang="en-US" altLang="zh-TW" sz="20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pPr algn="just">
              <a:lnSpc>
                <a:spcPts val="2500"/>
              </a:lnSpc>
              <a:spcBef>
                <a:spcPts val="600"/>
              </a:spcBef>
              <a:buBlip>
                <a:blip r:embed="rId3"/>
              </a:buBlip>
            </a:pP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債權</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或其他財產上</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權利</a:t>
            </a:r>
            <a:r>
              <a:rPr lang="en-US" altLang="zh-TW" sz="20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如</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著作</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權</a:t>
            </a:r>
            <a:r>
              <a:rPr lang="en-US" altLang="zh-TW" sz="20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en-US" altLang="zh-TW" sz="20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pPr algn="just">
              <a:lnSpc>
                <a:spcPts val="2500"/>
              </a:lnSpc>
              <a:spcBef>
                <a:spcPts val="600"/>
              </a:spcBef>
              <a:buBlip>
                <a:blip r:embed="rId3"/>
              </a:buBlip>
            </a:pP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其他</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具有經濟價值或得以金錢交易取得之</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利益</a:t>
            </a:r>
            <a:r>
              <a:rPr lang="en-US" altLang="zh-TW" sz="20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如高爾夫球證</a:t>
            </a:r>
            <a:r>
              <a:rPr lang="en-US" altLang="zh-TW" sz="20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5" name="圓角矩形 4"/>
          <p:cNvSpPr/>
          <p:nvPr/>
        </p:nvSpPr>
        <p:spPr>
          <a:xfrm>
            <a:off x="2483768" y="1244671"/>
            <a:ext cx="5760640" cy="1266750"/>
          </a:xfrm>
          <a:prstGeom prst="roundRect">
            <a:avLst/>
          </a:prstGeom>
          <a:ln>
            <a:noFill/>
          </a:ln>
        </p:spPr>
        <p:style>
          <a:lnRef idx="2">
            <a:schemeClr val="accent5"/>
          </a:lnRef>
          <a:fillRef idx="1">
            <a:schemeClr val="lt1"/>
          </a:fillRef>
          <a:effectRef idx="0">
            <a:schemeClr val="accent5"/>
          </a:effectRef>
          <a:fontRef idx="minor">
            <a:schemeClr val="dk1"/>
          </a:fontRef>
        </p:style>
        <p:txBody>
          <a:bodyPr rtlCol="0" anchor="ctr"/>
          <a:lstStyle/>
          <a:p>
            <a:pPr algn="ctr"/>
            <a:r>
              <a:rPr lang="zh-TW" altLang="en-US" sz="2000" b="1" dirty="0" smtClean="0">
                <a:latin typeface="華康中特圓體" panose="020F0809000000000000" pitchFamily="49" charset="-120"/>
                <a:ea typeface="華康中特圓體" panose="020F0809000000000000" pitchFamily="49" charset="-120"/>
              </a:rPr>
              <a:t>執行職務得</a:t>
            </a:r>
            <a:r>
              <a:rPr lang="zh-TW" altLang="en-US" sz="2000" b="1" dirty="0">
                <a:latin typeface="華康中特圓體" panose="020F0809000000000000" pitchFamily="49" charset="-120"/>
                <a:ea typeface="華康中特圓體" panose="020F0809000000000000" pitchFamily="49" charset="-120"/>
              </a:rPr>
              <a:t>因其作為或不作為，直接或間接使本人或關係人獲得</a:t>
            </a:r>
            <a:r>
              <a:rPr lang="zh-TW" altLang="en-US" sz="2400" b="1" dirty="0">
                <a:solidFill>
                  <a:srgbClr val="FF0000"/>
                </a:solidFill>
                <a:latin typeface="華康中特圓體" panose="020F0809000000000000" pitchFamily="49" charset="-120"/>
                <a:ea typeface="華康中特圓體" panose="020F0809000000000000" pitchFamily="49" charset="-120"/>
              </a:rPr>
              <a:t>財產</a:t>
            </a:r>
            <a:r>
              <a:rPr lang="zh-TW" altLang="en-US" sz="2000" b="1" dirty="0">
                <a:latin typeface="華康中特圓體" panose="020F0809000000000000" pitchFamily="49" charset="-120"/>
                <a:ea typeface="華康中特圓體" panose="020F0809000000000000" pitchFamily="49" charset="-120"/>
              </a:rPr>
              <a:t>或</a:t>
            </a:r>
            <a:r>
              <a:rPr lang="zh-TW" altLang="en-US" sz="2400" b="1" dirty="0">
                <a:solidFill>
                  <a:srgbClr val="FF0000"/>
                </a:solidFill>
                <a:latin typeface="華康中特圓體" panose="020F0809000000000000" pitchFamily="49" charset="-120"/>
                <a:ea typeface="華康中特圓體" panose="020F0809000000000000" pitchFamily="49" charset="-120"/>
              </a:rPr>
              <a:t>非財產</a:t>
            </a:r>
            <a:r>
              <a:rPr lang="zh-TW" altLang="en-US" sz="2000" b="1" dirty="0">
                <a:latin typeface="華康中特圓體" panose="020F0809000000000000" pitchFamily="49" charset="-120"/>
                <a:ea typeface="華康中特圓體" panose="020F0809000000000000" pitchFamily="49" charset="-120"/>
              </a:rPr>
              <a:t>上之</a:t>
            </a:r>
            <a:r>
              <a:rPr lang="zh-TW" altLang="en-US" sz="2400" b="1" dirty="0">
                <a:solidFill>
                  <a:srgbClr val="FF0000"/>
                </a:solidFill>
                <a:latin typeface="華康中特圓體" panose="020F0809000000000000" pitchFamily="49" charset="-120"/>
                <a:ea typeface="華康中特圓體" panose="020F0809000000000000" pitchFamily="49" charset="-120"/>
              </a:rPr>
              <a:t>利益</a:t>
            </a:r>
          </a:p>
        </p:txBody>
      </p:sp>
      <p:sp>
        <p:nvSpPr>
          <p:cNvPr id="4" name="七角星形 3"/>
          <p:cNvSpPr/>
          <p:nvPr/>
        </p:nvSpPr>
        <p:spPr>
          <a:xfrm rot="21190029">
            <a:off x="488197" y="800744"/>
            <a:ext cx="2196298" cy="2124486"/>
          </a:xfrm>
          <a:prstGeom prst="star7">
            <a:avLst>
              <a:gd name="adj" fmla="val 30829"/>
              <a:gd name="hf" fmla="val 102572"/>
              <a:gd name="vf" fmla="val 105210"/>
            </a:avLst>
          </a:prstGeom>
          <a:scene3d>
            <a:camera prst="orthographicFront"/>
            <a:lightRig rig="threePt" dir="t"/>
          </a:scene3d>
          <a:sp3d>
            <a:bevelT w="114300" prst="artDeco"/>
          </a:sp3d>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2400" b="1" dirty="0">
                <a:latin typeface="華康中特圓體(P)" panose="020F0800000000000000" pitchFamily="34" charset="-120"/>
                <a:ea typeface="華康中特圓體(P)" panose="020F0800000000000000" pitchFamily="34" charset="-120"/>
                <a:cs typeface="Arial Unicode MS" panose="020B0604020202020204" pitchFamily="34" charset="-120"/>
              </a:rPr>
              <a:t>知有利益衝突</a:t>
            </a:r>
          </a:p>
        </p:txBody>
      </p:sp>
      <p:sp>
        <p:nvSpPr>
          <p:cNvPr id="11" name="內容版面配置區 2"/>
          <p:cNvSpPr txBox="1">
            <a:spLocks/>
          </p:cNvSpPr>
          <p:nvPr/>
        </p:nvSpPr>
        <p:spPr>
          <a:xfrm>
            <a:off x="4499992" y="3415283"/>
            <a:ext cx="3960440" cy="332608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ts val="2900"/>
              </a:lnSpc>
              <a:spcBef>
                <a:spcPts val="1200"/>
              </a:spcBef>
              <a:buBlip>
                <a:blip r:embed="rId3"/>
              </a:buBlip>
            </a:pP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指</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有利公職人員或其關係人在第二條第一項所列之機關（構）團體、學校、法人、事業機構、部隊（以下簡稱機關團體）之任用、聘任、聘用、約僱、臨時人員之進用、勞動派遣、陞遷、調動、</a:t>
            </a:r>
            <a:r>
              <a:rPr lang="zh-TW" altLang="en-US" sz="2000" dirty="0">
                <a:solidFill>
                  <a:srgbClr val="FF0000"/>
                </a:solidFill>
                <a:latin typeface="Arial Unicode MS" panose="020B0604020202020204" pitchFamily="34" charset="-120"/>
                <a:ea typeface="Arial Unicode MS" panose="020B0604020202020204" pitchFamily="34" charset="-120"/>
                <a:cs typeface="Arial Unicode MS" panose="020B0604020202020204" pitchFamily="34" charset="-120"/>
              </a:rPr>
              <a:t>考績</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及其他相類似之</a:t>
            </a:r>
            <a:r>
              <a:rPr lang="zh-TW" altLang="en-US" sz="2000" dirty="0">
                <a:solidFill>
                  <a:srgbClr val="FF0000"/>
                </a:solidFill>
                <a:latin typeface="Arial Unicode MS" panose="020B0604020202020204" pitchFamily="34" charset="-120"/>
                <a:ea typeface="Arial Unicode MS" panose="020B0604020202020204" pitchFamily="34" charset="-120"/>
                <a:cs typeface="Arial Unicode MS" panose="020B0604020202020204" pitchFamily="34" charset="-120"/>
              </a:rPr>
              <a:t>人事措施</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7" name="雲朵形圖說文字 6"/>
          <p:cNvSpPr/>
          <p:nvPr/>
        </p:nvSpPr>
        <p:spPr>
          <a:xfrm>
            <a:off x="7596336" y="2204864"/>
            <a:ext cx="1368152" cy="843472"/>
          </a:xfrm>
          <a:prstGeom prst="cloudCallout">
            <a:avLst>
              <a:gd name="adj1" fmla="val -70366"/>
              <a:gd name="adj2" fmla="val -47258"/>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zh-TW" altLang="en-US" dirty="0" smtClean="0">
                <a:solidFill>
                  <a:srgbClr val="FF0000"/>
                </a:solidFill>
                <a:latin typeface="華康超特明體" panose="02020E09000000000000" pitchFamily="49" charset="-120"/>
                <a:ea typeface="華康超特明體" panose="02020E09000000000000" pitchFamily="49" charset="-120"/>
              </a:rPr>
              <a:t>包含合法利益</a:t>
            </a:r>
            <a:endParaRPr lang="zh-TW" altLang="en-US" dirty="0">
              <a:solidFill>
                <a:srgbClr val="FF0000"/>
              </a:solidFill>
              <a:latin typeface="華康超特明體" panose="02020E09000000000000" pitchFamily="49" charset="-120"/>
              <a:ea typeface="華康超特明體" panose="02020E09000000000000" pitchFamily="49" charset="-120"/>
            </a:endParaRPr>
          </a:p>
        </p:txBody>
      </p:sp>
    </p:spTree>
    <p:extLst>
      <p:ext uri="{BB962C8B-B14F-4D97-AF65-F5344CB8AC3E}">
        <p14:creationId xmlns:p14="http://schemas.microsoft.com/office/powerpoint/2010/main" val="3788498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1691680" y="332656"/>
            <a:ext cx="5544616" cy="792088"/>
          </a:xfrm>
          <a:gradFill>
            <a:gsLst>
              <a:gs pos="0">
                <a:schemeClr val="bg1"/>
              </a:gs>
              <a:gs pos="50000">
                <a:srgbClr val="FFFFCC"/>
              </a:gs>
              <a:gs pos="100000">
                <a:schemeClr val="bg1">
                  <a:alpha val="81000"/>
                  <a:lumMod val="98000"/>
                  <a:lumOff val="2000"/>
                </a:schemeClr>
              </a:gs>
            </a:gsLst>
            <a:lin ang="5400000" scaled="0"/>
          </a:gradFill>
        </p:spPr>
        <p:txBody>
          <a:bodyPr>
            <a:normAutofit/>
          </a:bodyPr>
          <a:lstStyle/>
          <a:p>
            <a:r>
              <a:rPr lang="zh-TW" altLang="en-US"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cs typeface="Arial Unicode MS" panose="020B0604020202020204" pitchFamily="34" charset="-120"/>
              </a:rPr>
              <a:t>自行迴避之義務及程序</a:t>
            </a:r>
            <a:endParaRPr lang="zh-TW" altLang="en-US"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cs typeface="Arial Unicode MS" panose="020B0604020202020204" pitchFamily="34" charset="-120"/>
            </a:endParaRPr>
          </a:p>
        </p:txBody>
      </p:sp>
      <p:sp>
        <p:nvSpPr>
          <p:cNvPr id="4" name="書卷 (水平) 3"/>
          <p:cNvSpPr/>
          <p:nvPr/>
        </p:nvSpPr>
        <p:spPr>
          <a:xfrm>
            <a:off x="2040206" y="1340768"/>
            <a:ext cx="6276210" cy="1512168"/>
          </a:xfrm>
          <a:prstGeom prst="horizontalScroll">
            <a:avLst/>
          </a:prstGeom>
        </p:spPr>
        <p:style>
          <a:lnRef idx="2">
            <a:schemeClr val="accent6"/>
          </a:lnRef>
          <a:fillRef idx="1">
            <a:schemeClr val="lt1"/>
          </a:fillRef>
          <a:effectRef idx="0">
            <a:schemeClr val="accent6"/>
          </a:effectRef>
          <a:fontRef idx="minor">
            <a:schemeClr val="dk1"/>
          </a:fontRef>
        </p:style>
        <p:txBody>
          <a:bodyPr rtlCol="0" anchor="ctr" anchorCtr="0"/>
          <a:lstStyle/>
          <a:p>
            <a:pPr marL="342900" indent="-342900" algn="just">
              <a:lnSpc>
                <a:spcPts val="2700"/>
              </a:lnSpc>
              <a:buFont typeface="Wingdings" panose="05000000000000000000" pitchFamily="2" charset="2"/>
              <a:buChar char="Ø"/>
            </a:pPr>
            <a:r>
              <a:rPr lang="zh-TW" altLang="en-US" sz="2000" dirty="0" smtClean="0">
                <a:latin typeface="華康中特圓體" panose="020F0809000000000000" pitchFamily="49" charset="-120"/>
                <a:ea typeface="華康中特圓體" panose="020F0809000000000000" pitchFamily="49" charset="-120"/>
              </a:rPr>
              <a:t>民意代表不得參與個人利益相關議案審議及表決</a:t>
            </a:r>
            <a:endParaRPr lang="en-US" altLang="zh-TW" sz="2000" dirty="0" smtClean="0">
              <a:latin typeface="華康中特圓體" panose="020F0809000000000000" pitchFamily="49" charset="-120"/>
              <a:ea typeface="華康中特圓體" panose="020F0809000000000000" pitchFamily="49" charset="-120"/>
            </a:endParaRPr>
          </a:p>
          <a:p>
            <a:pPr marL="342900" indent="-342900" algn="just">
              <a:lnSpc>
                <a:spcPts val="2700"/>
              </a:lnSpc>
              <a:buFont typeface="Wingdings" panose="05000000000000000000" pitchFamily="2" charset="2"/>
              <a:buChar char="Ø"/>
            </a:pPr>
            <a:r>
              <a:rPr lang="zh-TW" altLang="en-US" sz="2000" dirty="0" smtClean="0">
                <a:latin typeface="華康中特圓體" panose="020F0809000000000000" pitchFamily="49" charset="-120"/>
                <a:ea typeface="華康中特圓體" panose="020F0809000000000000" pitchFamily="49" charset="-120"/>
              </a:rPr>
              <a:t>其他公職人員應</a:t>
            </a:r>
            <a:r>
              <a:rPr lang="zh-TW" altLang="en-US" sz="2400" b="1" dirty="0" smtClean="0">
                <a:solidFill>
                  <a:srgbClr val="FF0000"/>
                </a:solidFill>
                <a:latin typeface="華康中特圓體" panose="020F0809000000000000" pitchFamily="49" charset="-120"/>
                <a:ea typeface="華康中特圓體" panose="020F0809000000000000" pitchFamily="49" charset="-120"/>
              </a:rPr>
              <a:t>停止</a:t>
            </a:r>
            <a:r>
              <a:rPr lang="zh-TW" altLang="en-US" sz="2400" b="1" dirty="0">
                <a:solidFill>
                  <a:srgbClr val="FF0000"/>
                </a:solidFill>
                <a:latin typeface="華康中特圓體" panose="020F0809000000000000" pitchFamily="49" charset="-120"/>
                <a:ea typeface="華康中特圓體" panose="020F0809000000000000" pitchFamily="49" charset="-120"/>
              </a:rPr>
              <a:t>執行</a:t>
            </a:r>
            <a:r>
              <a:rPr lang="zh-TW" altLang="en-US" sz="2000" dirty="0">
                <a:latin typeface="華康中特圓體" panose="020F0809000000000000" pitchFamily="49" charset="-120"/>
                <a:ea typeface="華康中特圓體" panose="020F0809000000000000" pitchFamily="49" charset="-120"/>
              </a:rPr>
              <a:t>該項</a:t>
            </a:r>
            <a:r>
              <a:rPr lang="zh-TW" altLang="en-US" sz="2000" dirty="0" smtClean="0">
                <a:latin typeface="華康中特圓體" panose="020F0809000000000000" pitchFamily="49" charset="-120"/>
                <a:ea typeface="華康中特圓體" panose="020F0809000000000000" pitchFamily="49" charset="-120"/>
              </a:rPr>
              <a:t>職務，</a:t>
            </a:r>
            <a:r>
              <a:rPr lang="zh-TW" altLang="en-US" sz="2000" dirty="0">
                <a:latin typeface="華康中特圓體" panose="020F0809000000000000" pitchFamily="49" charset="-120"/>
                <a:ea typeface="華康中特圓體" panose="020F0809000000000000" pitchFamily="49" charset="-120"/>
              </a:rPr>
              <a:t>並</a:t>
            </a:r>
            <a:r>
              <a:rPr lang="zh-TW" altLang="en-US" sz="2000" dirty="0" smtClean="0">
                <a:latin typeface="華康中特圓體" panose="020F0809000000000000" pitchFamily="49" charset="-120"/>
                <a:ea typeface="華康中特圓體" panose="020F0809000000000000" pitchFamily="49" charset="-120"/>
              </a:rPr>
              <a:t>由該職務之代理人執行。</a:t>
            </a:r>
            <a:endParaRPr lang="zh-TW" altLang="en-US" sz="2000" dirty="0">
              <a:latin typeface="華康中特圓體" panose="020F0809000000000000" pitchFamily="49" charset="-120"/>
              <a:ea typeface="華康中特圓體" panose="020F0809000000000000" pitchFamily="49" charset="-120"/>
            </a:endParaRPr>
          </a:p>
        </p:txBody>
      </p:sp>
      <p:sp>
        <p:nvSpPr>
          <p:cNvPr id="5" name="書卷 (水平) 4"/>
          <p:cNvSpPr/>
          <p:nvPr/>
        </p:nvSpPr>
        <p:spPr>
          <a:xfrm>
            <a:off x="1115616" y="2636912"/>
            <a:ext cx="7200800" cy="2592288"/>
          </a:xfrm>
          <a:prstGeom prst="horizontalScroll">
            <a:avLst/>
          </a:prstGeom>
        </p:spPr>
        <p:style>
          <a:lnRef idx="2">
            <a:schemeClr val="accent5"/>
          </a:lnRef>
          <a:fillRef idx="1">
            <a:schemeClr val="lt1"/>
          </a:fillRef>
          <a:effectRef idx="0">
            <a:schemeClr val="accent5"/>
          </a:effectRef>
          <a:fontRef idx="minor">
            <a:schemeClr val="dk1"/>
          </a:fontRef>
        </p:style>
        <p:txBody>
          <a:bodyPr rtlCol="0" anchor="ctr"/>
          <a:lstStyle/>
          <a:p>
            <a:pPr algn="just">
              <a:lnSpc>
                <a:spcPts val="2700"/>
              </a:lnSpc>
            </a:pPr>
            <a:r>
              <a:rPr lang="zh-TW" altLang="en-US" sz="2000" dirty="0">
                <a:latin typeface="華康中特圓體(P)" panose="020F0800000000000000" pitchFamily="34" charset="-120"/>
                <a:ea typeface="華康中特圓體(P)" panose="020F0800000000000000" pitchFamily="34" charset="-120"/>
              </a:rPr>
              <a:t>應以</a:t>
            </a:r>
            <a:r>
              <a:rPr lang="zh-TW" altLang="en-US" sz="2400" b="1" dirty="0" smtClean="0">
                <a:solidFill>
                  <a:srgbClr val="FF0000"/>
                </a:solidFill>
                <a:latin typeface="華康中特圓體(P)" panose="020F0800000000000000" pitchFamily="34" charset="-120"/>
                <a:ea typeface="華康中特圓體(P)" panose="020F0800000000000000" pitchFamily="34" charset="-120"/>
              </a:rPr>
              <a:t>書面通知</a:t>
            </a:r>
            <a:r>
              <a:rPr lang="zh-TW" altLang="en-US" sz="2000" dirty="0">
                <a:latin typeface="華康中特圓體(P)" panose="020F0800000000000000" pitchFamily="34" charset="-120"/>
                <a:ea typeface="華康中特圓體(P)" panose="020F0800000000000000" pitchFamily="34" charset="-120"/>
              </a:rPr>
              <a:t>其服務之機關團體</a:t>
            </a:r>
            <a:r>
              <a:rPr lang="zh-TW" altLang="en-US" sz="2000" dirty="0" smtClean="0">
                <a:latin typeface="華康中特圓體(P)" panose="020F0800000000000000" pitchFamily="34" charset="-120"/>
                <a:ea typeface="華康中特圓體(P)" panose="020F0800000000000000" pitchFamily="34" charset="-120"/>
              </a:rPr>
              <a:t>。</a:t>
            </a:r>
            <a:endParaRPr lang="en-US" altLang="zh-TW" sz="2000" dirty="0" smtClean="0">
              <a:latin typeface="華康中特圓體(P)" panose="020F0800000000000000" pitchFamily="34" charset="-120"/>
              <a:ea typeface="華康中特圓體(P)" panose="020F0800000000000000" pitchFamily="34" charset="-120"/>
            </a:endParaRPr>
          </a:p>
          <a:p>
            <a:pPr marL="342900" indent="-342900" algn="just">
              <a:lnSpc>
                <a:spcPts val="2700"/>
              </a:lnSpc>
              <a:buFont typeface="Wingdings" panose="05000000000000000000" pitchFamily="2" charset="2"/>
              <a:buChar char="Ø"/>
            </a:pPr>
            <a:r>
              <a:rPr lang="zh-TW" altLang="en-US" sz="2000" dirty="0" smtClean="0">
                <a:latin typeface="華康中特圓體(P)" panose="020F0800000000000000" pitchFamily="34" charset="-120"/>
                <a:ea typeface="華康中特圓體(P)" panose="020F0800000000000000" pitchFamily="34" charset="-120"/>
              </a:rPr>
              <a:t>公股</a:t>
            </a:r>
            <a:r>
              <a:rPr lang="zh-TW" altLang="en-US" sz="2000" dirty="0">
                <a:latin typeface="華康中特圓體(P)" panose="020F0800000000000000" pitchFamily="34" charset="-120"/>
                <a:ea typeface="華康中特圓體(P)" panose="020F0800000000000000" pitchFamily="34" charset="-120"/>
              </a:rPr>
              <a:t>董監事、公法人之董監事、首長、執行長應通知指派、遴聘或聘任機關</a:t>
            </a:r>
            <a:r>
              <a:rPr lang="zh-TW" altLang="en-US" sz="2000" dirty="0" smtClean="0">
                <a:latin typeface="華康中特圓體(P)" panose="020F0800000000000000" pitchFamily="34" charset="-120"/>
                <a:ea typeface="華康中特圓體(P)" panose="020F0800000000000000" pitchFamily="34" charset="-120"/>
              </a:rPr>
              <a:t>。</a:t>
            </a:r>
            <a:endParaRPr lang="en-US" altLang="zh-TW" sz="2000" dirty="0" smtClean="0">
              <a:latin typeface="華康中特圓體(P)" panose="020F0800000000000000" pitchFamily="34" charset="-120"/>
              <a:ea typeface="華康中特圓體(P)" panose="020F0800000000000000" pitchFamily="34" charset="-120"/>
            </a:endParaRPr>
          </a:p>
          <a:p>
            <a:pPr marL="342900" indent="-342900" algn="just">
              <a:lnSpc>
                <a:spcPts val="2700"/>
              </a:lnSpc>
              <a:buFont typeface="Wingdings" panose="05000000000000000000" pitchFamily="2" charset="2"/>
              <a:buChar char="Ø"/>
            </a:pPr>
            <a:r>
              <a:rPr lang="zh-TW" altLang="en-US" sz="2000" dirty="0" smtClean="0">
                <a:latin typeface="華康中特圓體(P)" panose="020F0800000000000000" pitchFamily="34" charset="-120"/>
                <a:ea typeface="華康中特圓體(P)" panose="020F0800000000000000" pitchFamily="34" charset="-120"/>
              </a:rPr>
              <a:t>機關</a:t>
            </a:r>
            <a:r>
              <a:rPr lang="zh-TW" altLang="en-US" sz="2000" dirty="0">
                <a:latin typeface="華康中特圓體(P)" panose="020F0800000000000000" pitchFamily="34" charset="-120"/>
                <a:ea typeface="華康中特圓體(P)" panose="020F0800000000000000" pitchFamily="34" charset="-120"/>
              </a:rPr>
              <a:t>首長應通知其服務機關團體及上級機關團體</a:t>
            </a:r>
            <a:r>
              <a:rPr lang="zh-TW" altLang="en-US" sz="2000" dirty="0" smtClean="0">
                <a:latin typeface="華康中特圓體(P)" panose="020F0800000000000000" pitchFamily="34" charset="-120"/>
                <a:ea typeface="華康中特圓體(P)" panose="020F0800000000000000" pitchFamily="34" charset="-120"/>
              </a:rPr>
              <a:t>。</a:t>
            </a:r>
            <a:endParaRPr lang="en-US" altLang="zh-TW" sz="2000" dirty="0">
              <a:latin typeface="華康中特圓體(P)" panose="020F0800000000000000" pitchFamily="34" charset="-120"/>
              <a:ea typeface="華康中特圓體(P)" panose="020F0800000000000000" pitchFamily="34" charset="-120"/>
            </a:endParaRPr>
          </a:p>
          <a:p>
            <a:pPr marL="342900" indent="-342900" algn="just">
              <a:lnSpc>
                <a:spcPts val="2700"/>
              </a:lnSpc>
              <a:buFont typeface="Wingdings" panose="05000000000000000000" pitchFamily="2" charset="2"/>
              <a:buChar char="Ø"/>
            </a:pPr>
            <a:r>
              <a:rPr lang="zh-TW" altLang="en-US" sz="2000" dirty="0" smtClean="0">
                <a:latin typeface="華康中特圓體(P)" panose="020F0800000000000000" pitchFamily="34" charset="-120"/>
                <a:ea typeface="華康中特圓體(P)" panose="020F0800000000000000" pitchFamily="34" charset="-120"/>
              </a:rPr>
              <a:t>民意</a:t>
            </a:r>
            <a:r>
              <a:rPr lang="zh-TW" altLang="en-US" sz="2000" dirty="0">
                <a:latin typeface="華康中特圓體(P)" panose="020F0800000000000000" pitchFamily="34" charset="-120"/>
                <a:ea typeface="華康中特圓體(P)" panose="020F0800000000000000" pitchFamily="34" charset="-120"/>
              </a:rPr>
              <a:t>代表應通知各該民意機關</a:t>
            </a:r>
            <a:r>
              <a:rPr lang="zh-TW" altLang="en-US" sz="2000" dirty="0" smtClean="0">
                <a:latin typeface="華康中特圓體(P)" panose="020F0800000000000000" pitchFamily="34" charset="-120"/>
                <a:ea typeface="華康中特圓體(P)" panose="020F0800000000000000" pitchFamily="34" charset="-120"/>
              </a:rPr>
              <a:t>。</a:t>
            </a:r>
            <a:endParaRPr lang="zh-TW" altLang="en-US" sz="2000" dirty="0">
              <a:latin typeface="華康中特圓體(P)" panose="020F0800000000000000" pitchFamily="34" charset="-120"/>
              <a:ea typeface="華康中特圓體(P)" panose="020F0800000000000000" pitchFamily="34" charset="-120"/>
            </a:endParaRPr>
          </a:p>
        </p:txBody>
      </p:sp>
      <p:sp>
        <p:nvSpPr>
          <p:cNvPr id="8" name="圓角矩形 7"/>
          <p:cNvSpPr/>
          <p:nvPr/>
        </p:nvSpPr>
        <p:spPr>
          <a:xfrm>
            <a:off x="539552" y="5308554"/>
            <a:ext cx="8280920" cy="1000766"/>
          </a:xfrm>
          <a:prstGeom prst="roundRect">
            <a:avLst/>
          </a:prstGeom>
          <a:ln>
            <a:noFill/>
          </a:ln>
        </p:spPr>
        <p:style>
          <a:lnRef idx="2">
            <a:schemeClr val="accent4"/>
          </a:lnRef>
          <a:fillRef idx="1">
            <a:schemeClr val="lt1"/>
          </a:fillRef>
          <a:effectRef idx="0">
            <a:schemeClr val="accent4"/>
          </a:effectRef>
          <a:fontRef idx="minor">
            <a:schemeClr val="dk1"/>
          </a:fontRef>
        </p:style>
        <p:txBody>
          <a:bodyPr lIns="72000" rIns="36000" rtlCol="0" anchor="ctr"/>
          <a:lstStyle/>
          <a:p>
            <a:pPr algn="ctr">
              <a:lnSpc>
                <a:spcPts val="2600"/>
              </a:lnSpc>
            </a:pPr>
            <a:r>
              <a:rPr lang="zh-TW" altLang="en-US" dirty="0">
                <a:solidFill>
                  <a:srgbClr val="FF0000"/>
                </a:solidFill>
                <a:latin typeface="華康新特圓體" panose="020F0909000000000000" pitchFamily="49" charset="-120"/>
                <a:ea typeface="華康新特圓體" panose="020F0909000000000000" pitchFamily="49" charset="-120"/>
              </a:rPr>
              <a:t>公職人員應自行迴避而未</a:t>
            </a:r>
            <a:r>
              <a:rPr lang="zh-TW" altLang="en-US" dirty="0" smtClean="0">
                <a:solidFill>
                  <a:srgbClr val="FF0000"/>
                </a:solidFill>
                <a:latin typeface="華康新特圓體" panose="020F0909000000000000" pitchFamily="49" charset="-120"/>
                <a:ea typeface="華康新特圓體" panose="020F0909000000000000" pitchFamily="49" charset="-120"/>
              </a:rPr>
              <a:t>迴避</a:t>
            </a:r>
            <a:r>
              <a:rPr lang="en-US" altLang="zh-TW" dirty="0" smtClean="0">
                <a:solidFill>
                  <a:srgbClr val="FF0000"/>
                </a:solidFill>
                <a:latin typeface="華康新特圓體" panose="020F0909000000000000" pitchFamily="49" charset="-120"/>
                <a:ea typeface="華康新特圓體" panose="020F0909000000000000" pitchFamily="49" charset="-120"/>
              </a:rPr>
              <a:t>?</a:t>
            </a:r>
            <a:endParaRPr lang="zh-TW" altLang="en-US" dirty="0">
              <a:solidFill>
                <a:srgbClr val="FF0000"/>
              </a:solidFill>
              <a:latin typeface="華康新特圓體" panose="020F0909000000000000" pitchFamily="49" charset="-120"/>
              <a:ea typeface="華康新特圓體" panose="020F0909000000000000" pitchFamily="49" charset="-120"/>
            </a:endParaRPr>
          </a:p>
          <a:p>
            <a:pPr marL="285750" indent="-285750" algn="ctr">
              <a:lnSpc>
                <a:spcPts val="2400"/>
              </a:lnSpc>
              <a:buFont typeface="Wingdings" panose="05000000000000000000" pitchFamily="2" charset="2"/>
              <a:buChar char="Ø"/>
            </a:pPr>
            <a:r>
              <a:rPr lang="zh-TW" altLang="en-US" sz="1600" b="1" dirty="0" smtClean="0">
                <a:solidFill>
                  <a:schemeClr val="tx1"/>
                </a:solidFill>
                <a:latin typeface="華康中特圓體" panose="020F0809000000000000" pitchFamily="49" charset="-120"/>
                <a:ea typeface="華康中特圓體" panose="020F0809000000000000" pitchFamily="49" charset="-120"/>
              </a:rPr>
              <a:t>服務</a:t>
            </a:r>
            <a:r>
              <a:rPr lang="zh-TW" altLang="en-US" sz="1600" b="1" dirty="0">
                <a:solidFill>
                  <a:schemeClr val="tx1"/>
                </a:solidFill>
                <a:latin typeface="華康中特圓體" panose="020F0809000000000000" pitchFamily="49" charset="-120"/>
                <a:ea typeface="華康中特圓體" panose="020F0809000000000000" pitchFamily="49" charset="-120"/>
              </a:rPr>
              <a:t>之機關團體、上級機關、指派、遴聘或聘任</a:t>
            </a:r>
            <a:r>
              <a:rPr lang="zh-TW" altLang="en-US" sz="1600" b="1" dirty="0" smtClean="0">
                <a:solidFill>
                  <a:schemeClr val="tx1"/>
                </a:solidFill>
                <a:latin typeface="華康中特圓體" panose="020F0809000000000000" pitchFamily="49" charset="-120"/>
                <a:ea typeface="華康中特圓體" panose="020F0809000000000000" pitchFamily="49" charset="-120"/>
              </a:rPr>
              <a:t>機關應依</a:t>
            </a:r>
            <a:r>
              <a:rPr lang="zh-TW" altLang="en-US" sz="1600" b="1" dirty="0">
                <a:solidFill>
                  <a:schemeClr val="tx1"/>
                </a:solidFill>
                <a:latin typeface="華康中特圓體" panose="020F0809000000000000" pitchFamily="49" charset="-120"/>
                <a:ea typeface="華康中特圓體" panose="020F0809000000000000" pitchFamily="49" charset="-120"/>
              </a:rPr>
              <a:t>職權令其</a:t>
            </a:r>
            <a:r>
              <a:rPr lang="zh-TW" altLang="en-US" sz="1600" b="1" dirty="0" smtClean="0">
                <a:solidFill>
                  <a:schemeClr val="tx1"/>
                </a:solidFill>
                <a:latin typeface="華康中特圓體" panose="020F0809000000000000" pitchFamily="49" charset="-120"/>
                <a:ea typeface="華康中特圓體" panose="020F0809000000000000" pitchFamily="49" charset="-120"/>
              </a:rPr>
              <a:t>迴避。</a:t>
            </a:r>
            <a:endParaRPr lang="en-US" altLang="zh-TW" sz="1600" b="1" dirty="0" smtClean="0">
              <a:solidFill>
                <a:schemeClr val="tx1"/>
              </a:solidFill>
              <a:latin typeface="華康中特圓體" panose="020F0809000000000000" pitchFamily="49" charset="-120"/>
              <a:ea typeface="華康中特圓體" panose="020F0809000000000000" pitchFamily="49" charset="-120"/>
            </a:endParaRPr>
          </a:p>
          <a:p>
            <a:pPr marL="285750" indent="-285750" algn="ctr">
              <a:lnSpc>
                <a:spcPts val="2400"/>
              </a:lnSpc>
              <a:buFont typeface="Wingdings" panose="05000000000000000000" pitchFamily="2" charset="2"/>
              <a:buChar char="Ø"/>
            </a:pPr>
            <a:r>
              <a:rPr lang="zh-TW" altLang="en-US" sz="1600" b="1" dirty="0" smtClean="0">
                <a:solidFill>
                  <a:schemeClr val="tx1"/>
                </a:solidFill>
                <a:latin typeface="華康中特圓體" panose="020F0809000000000000" pitchFamily="49" charset="-120"/>
                <a:ea typeface="華康中特圓體" panose="020F0809000000000000" pitchFamily="49" charset="-120"/>
              </a:rPr>
              <a:t>利害關係</a:t>
            </a:r>
            <a:r>
              <a:rPr lang="zh-TW" altLang="en-US" sz="1600" b="1" dirty="0">
                <a:solidFill>
                  <a:schemeClr val="tx1"/>
                </a:solidFill>
                <a:latin typeface="華康中特圓體" panose="020F0809000000000000" pitchFamily="49" charset="-120"/>
                <a:ea typeface="華康中特圓體" panose="020F0809000000000000" pitchFamily="49" charset="-120"/>
              </a:rPr>
              <a:t>人得向公職人員服務之機關團體或指派、遴聘、聘任之機關申請迴避</a:t>
            </a:r>
            <a:r>
              <a:rPr lang="zh-TW" altLang="en-US" sz="1600" b="1" dirty="0" smtClean="0">
                <a:solidFill>
                  <a:schemeClr val="tx1"/>
                </a:solidFill>
                <a:latin typeface="華康中特圓體" panose="020F0809000000000000" pitchFamily="49" charset="-120"/>
                <a:ea typeface="華康中特圓體" panose="020F0809000000000000" pitchFamily="49" charset="-120"/>
              </a:rPr>
              <a:t>。</a:t>
            </a:r>
            <a:endParaRPr lang="zh-TW" altLang="en-US" sz="1600" dirty="0">
              <a:solidFill>
                <a:schemeClr val="tx1"/>
              </a:solidFill>
              <a:latin typeface="華康中特圓體" panose="020F0809000000000000" pitchFamily="49" charset="-120"/>
              <a:ea typeface="華康中特圓體" panose="020F0809000000000000" pitchFamily="49" charset="-120"/>
            </a:endParaRPr>
          </a:p>
        </p:txBody>
      </p:sp>
      <p:pic>
        <p:nvPicPr>
          <p:cNvPr id="2050" name="Picture 2" descr="C:\Users\AD0035\AppData\Local\Microsoft\Windows\Temporary Internet Files\Content.IE5\9DB6M71T\fingers-157937_960_720[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6653594">
            <a:off x="2500978" y="5059084"/>
            <a:ext cx="514160" cy="60390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C:\Users\AD0035\AppData\Local\Microsoft\Windows\Temporary Internet Files\Content.IE5\QUT4S5DF\publicdomainq-0013320lij[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628800"/>
            <a:ext cx="1080120" cy="1080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856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2339752" y="476672"/>
            <a:ext cx="4320480" cy="648072"/>
          </a:xfrm>
          <a:prstGeom prst="roundRect">
            <a:avLst/>
          </a:prstGeom>
          <a:ln>
            <a:noFill/>
          </a:ln>
        </p:spPr>
        <p:style>
          <a:lnRef idx="2">
            <a:schemeClr val="accent6"/>
          </a:lnRef>
          <a:fillRef idx="1">
            <a:schemeClr val="lt1"/>
          </a:fillRef>
          <a:effectRef idx="0">
            <a:schemeClr val="accent6"/>
          </a:effectRef>
          <a:fontRef idx="minor">
            <a:schemeClr val="dk1"/>
          </a:fontRef>
        </p:style>
        <p:txBody>
          <a:bodyPr>
            <a:noAutofit/>
          </a:bodyPr>
          <a:lstStyle/>
          <a:p>
            <a:r>
              <a:rPr lang="zh-TW" alt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行為禁止規範</a:t>
            </a:r>
            <a:endParaRPr lang="zh-TW" altLang="en-US" sz="3600" dirty="0">
              <a:latin typeface="華康中特圓體(P)" panose="020F0800000000000000" pitchFamily="34" charset="-120"/>
              <a:ea typeface="華康中特圓體(P)" panose="020F0800000000000000" pitchFamily="34" charset="-120"/>
            </a:endParaRPr>
          </a:p>
        </p:txBody>
      </p:sp>
      <p:graphicFrame>
        <p:nvGraphicFramePr>
          <p:cNvPr id="3" name="表格 2"/>
          <p:cNvGraphicFramePr>
            <a:graphicFrameLocks noGrp="1"/>
          </p:cNvGraphicFramePr>
          <p:nvPr>
            <p:extLst>
              <p:ext uri="{D42A27DB-BD31-4B8C-83A1-F6EECF244321}">
                <p14:modId xmlns:p14="http://schemas.microsoft.com/office/powerpoint/2010/main" val="3331237645"/>
              </p:ext>
            </p:extLst>
          </p:nvPr>
        </p:nvGraphicFramePr>
        <p:xfrm>
          <a:off x="1169622" y="1556792"/>
          <a:ext cx="6804756" cy="4559734"/>
        </p:xfrm>
        <a:graphic>
          <a:graphicData uri="http://schemas.openxmlformats.org/drawingml/2006/table">
            <a:tbl>
              <a:tblPr firstRow="1" bandRow="1">
                <a:tableStyleId>{FABFCF23-3B69-468F-B69F-88F6DE6A72F2}</a:tableStyleId>
              </a:tblPr>
              <a:tblGrid>
                <a:gridCol w="1224136"/>
                <a:gridCol w="5580620"/>
              </a:tblGrid>
              <a:tr h="398410">
                <a:tc>
                  <a:txBody>
                    <a:bodyPr/>
                    <a:lstStyle/>
                    <a:p>
                      <a:pPr algn="ctr">
                        <a:lnSpc>
                          <a:spcPts val="2600"/>
                        </a:lnSpc>
                      </a:pPr>
                      <a:r>
                        <a:rPr lang="zh-TW" altLang="en-US" sz="1800" dirty="0" smtClean="0">
                          <a:latin typeface="華康中特圓體" panose="020F0809000000000000" pitchFamily="49" charset="-120"/>
                          <a:ea typeface="華康中特圓體" panose="020F0809000000000000" pitchFamily="49" charset="-120"/>
                        </a:rPr>
                        <a:t>態樣</a:t>
                      </a:r>
                      <a:endParaRPr lang="zh-TW" altLang="en-US" sz="1800" dirty="0">
                        <a:latin typeface="華康中特圓體" panose="020F0809000000000000" pitchFamily="49" charset="-120"/>
                        <a:ea typeface="華康中特圓體" panose="020F0809000000000000" pitchFamily="49" charset="-120"/>
                      </a:endParaRPr>
                    </a:p>
                  </a:txBody>
                  <a:tcPr anchor="ctr">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tcPr>
                </a:tc>
                <a:tc>
                  <a:txBody>
                    <a:bodyPr/>
                    <a:lstStyle/>
                    <a:p>
                      <a:pPr algn="ctr">
                        <a:lnSpc>
                          <a:spcPts val="2600"/>
                        </a:lnSpc>
                      </a:pPr>
                      <a:r>
                        <a:rPr lang="zh-TW" altLang="en-US" sz="1800" dirty="0" smtClean="0">
                          <a:latin typeface="華康中特圓體" panose="020F0809000000000000" pitchFamily="49" charset="-120"/>
                          <a:ea typeface="華康中特圓體" panose="020F0809000000000000" pitchFamily="49" charset="-120"/>
                        </a:rPr>
                        <a:t>內涵</a:t>
                      </a:r>
                      <a:endParaRPr lang="zh-TW" altLang="en-US" sz="1800" dirty="0">
                        <a:latin typeface="華康中特圓體" panose="020F0809000000000000" pitchFamily="49" charset="-120"/>
                        <a:ea typeface="華康中特圓體" panose="020F0809000000000000" pitchFamily="49" charset="-120"/>
                      </a:endParaRPr>
                    </a:p>
                  </a:txBody>
                  <a:tcPr anchor="ctr">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6350" cap="flat" cmpd="sng" algn="ctr">
                      <a:solidFill>
                        <a:srgbClr val="7030A0"/>
                      </a:solidFill>
                      <a:prstDash val="sysDashDot"/>
                      <a:round/>
                      <a:headEnd type="none" w="med" len="med"/>
                      <a:tailEnd type="none" w="med" len="med"/>
                    </a:lnB>
                  </a:tcPr>
                </a:tc>
              </a:tr>
              <a:tr h="1329782">
                <a:tc>
                  <a:txBody>
                    <a:bodyPr/>
                    <a:lstStyle/>
                    <a:p>
                      <a:pPr algn="ctr">
                        <a:lnSpc>
                          <a:spcPts val="2600"/>
                        </a:lnSpc>
                      </a:pPr>
                      <a:r>
                        <a:rPr lang="zh-TW" altLang="en-US" sz="1800" dirty="0" smtClean="0">
                          <a:latin typeface="華康中特圓體" panose="020F0809000000000000" pitchFamily="49" charset="-120"/>
                          <a:ea typeface="華康中特圓體" panose="020F0809000000000000" pitchFamily="49" charset="-120"/>
                        </a:rPr>
                        <a:t>假借職權</a:t>
                      </a:r>
                      <a:endParaRPr lang="en-US" altLang="zh-TW" sz="1800" dirty="0" smtClean="0">
                        <a:latin typeface="華康中特圓體" panose="020F0809000000000000" pitchFamily="49" charset="-120"/>
                        <a:ea typeface="華康中特圓體" panose="020F0809000000000000" pitchFamily="49" charset="-120"/>
                      </a:endParaRPr>
                    </a:p>
                    <a:p>
                      <a:pPr algn="ctr">
                        <a:lnSpc>
                          <a:spcPts val="2600"/>
                        </a:lnSpc>
                      </a:pPr>
                      <a:r>
                        <a:rPr lang="zh-TW" altLang="en-US" sz="1800" dirty="0" smtClean="0">
                          <a:latin typeface="華康中特圓體" panose="020F0809000000000000" pitchFamily="49" charset="-120"/>
                          <a:ea typeface="華康中特圓體" panose="020F0809000000000000" pitchFamily="49" charset="-120"/>
                        </a:rPr>
                        <a:t>圖利禁止</a:t>
                      </a:r>
                      <a:endParaRPr lang="zh-TW" altLang="en-US" sz="1800" dirty="0">
                        <a:latin typeface="華康中特圓體" panose="020F0809000000000000" pitchFamily="49" charset="-120"/>
                        <a:ea typeface="華康中特圓體" panose="020F0809000000000000" pitchFamily="49" charset="-120"/>
                      </a:endParaRPr>
                    </a:p>
                  </a:txBody>
                  <a:tcPr anchor="ctr">
                    <a:lnL w="12700" cap="flat" cmpd="sng" algn="ctr">
                      <a:solidFill>
                        <a:schemeClr val="accent6">
                          <a:lumMod val="75000"/>
                        </a:schemeClr>
                      </a:solidFill>
                      <a:prstDash val="solid"/>
                      <a:round/>
                      <a:headEnd type="none" w="med" len="med"/>
                      <a:tailEnd type="none" w="med" len="med"/>
                    </a:lnL>
                    <a:lnR w="6350" cap="flat" cmpd="sng" algn="ctr">
                      <a:solidFill>
                        <a:srgbClr val="7030A0"/>
                      </a:solidFill>
                      <a:prstDash val="sysDashDot"/>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solidFill>
                      <a:schemeClr val="accent5">
                        <a:lumMod val="40000"/>
                        <a:lumOff val="60000"/>
                      </a:schemeClr>
                    </a:solidFill>
                  </a:tcPr>
                </a:tc>
                <a:tc>
                  <a:txBody>
                    <a:bodyPr/>
                    <a:lstStyle/>
                    <a:p>
                      <a:pPr>
                        <a:lnSpc>
                          <a:spcPts val="2600"/>
                        </a:lnSpc>
                      </a:pPr>
                      <a:r>
                        <a:rPr lang="zh-TW" altLang="en-US" sz="2400" b="1" dirty="0" smtClean="0">
                          <a:solidFill>
                            <a:schemeClr val="accent4">
                              <a:lumMod val="75000"/>
                            </a:schemeClr>
                          </a:solidFill>
                          <a:latin typeface="華康中特圓體" panose="020F0809000000000000" pitchFamily="49" charset="-120"/>
                          <a:ea typeface="華康中特圓體" panose="020F0809000000000000" pitchFamily="49" charset="-120"/>
                        </a:rPr>
                        <a:t>公職人員</a:t>
                      </a:r>
                      <a:r>
                        <a:rPr lang="zh-TW" altLang="en-US" sz="1800" dirty="0" smtClean="0">
                          <a:latin typeface="華康中特圓體" panose="020F0809000000000000" pitchFamily="49" charset="-120"/>
                          <a:ea typeface="華康中特圓體" panose="020F0809000000000000" pitchFamily="49" charset="-120"/>
                        </a:rPr>
                        <a:t>不得假借職務上之權力、機會或方法，圖其本人或關係人之利益。</a:t>
                      </a:r>
                      <a:endParaRPr lang="zh-TW" altLang="en-US" sz="1800"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tcPr>
                </a:tc>
              </a:tr>
              <a:tr h="1263210">
                <a:tc>
                  <a:txBody>
                    <a:bodyPr/>
                    <a:lstStyle/>
                    <a:p>
                      <a:pPr algn="ctr">
                        <a:lnSpc>
                          <a:spcPts val="2600"/>
                        </a:lnSpc>
                      </a:pPr>
                      <a:r>
                        <a:rPr lang="zh-TW" altLang="en-US" sz="1800" dirty="0" smtClean="0">
                          <a:latin typeface="華康中特圓體" panose="020F0809000000000000" pitchFamily="49" charset="-120"/>
                          <a:ea typeface="華康中特圓體" panose="020F0809000000000000" pitchFamily="49" charset="-120"/>
                        </a:rPr>
                        <a:t>請託關說</a:t>
                      </a:r>
                      <a:endParaRPr lang="en-US" altLang="zh-TW" sz="1800" dirty="0" smtClean="0">
                        <a:latin typeface="華康中特圓體" panose="020F0809000000000000" pitchFamily="49" charset="-120"/>
                        <a:ea typeface="華康中特圓體" panose="020F0809000000000000" pitchFamily="49" charset="-120"/>
                      </a:endParaRPr>
                    </a:p>
                    <a:p>
                      <a:pPr algn="ctr">
                        <a:lnSpc>
                          <a:spcPts val="2600"/>
                        </a:lnSpc>
                      </a:pPr>
                      <a:r>
                        <a:rPr lang="zh-TW" altLang="en-US" sz="1800" dirty="0" smtClean="0">
                          <a:latin typeface="華康中特圓體" panose="020F0809000000000000" pitchFamily="49" charset="-120"/>
                          <a:ea typeface="華康中特圓體" panose="020F0809000000000000" pitchFamily="49" charset="-120"/>
                        </a:rPr>
                        <a:t>禁止</a:t>
                      </a:r>
                      <a:endParaRPr lang="zh-TW" altLang="en-US" sz="1800" dirty="0">
                        <a:latin typeface="華康中特圓體" panose="020F0809000000000000" pitchFamily="49" charset="-120"/>
                        <a:ea typeface="華康中特圓體" panose="020F0809000000000000" pitchFamily="49" charset="-120"/>
                      </a:endParaRPr>
                    </a:p>
                  </a:txBody>
                  <a:tcPr anchor="ctr">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solidFill>
                      <a:srgbClr val="F8F56F"/>
                    </a:solidFill>
                  </a:tcPr>
                </a:tc>
                <a:tc>
                  <a:txBody>
                    <a:bodyPr/>
                    <a:lstStyle/>
                    <a:p>
                      <a:pPr>
                        <a:lnSpc>
                          <a:spcPts val="2600"/>
                        </a:lnSpc>
                      </a:pPr>
                      <a:r>
                        <a:rPr lang="zh-TW" altLang="en-US" sz="2400" b="1" dirty="0" smtClean="0">
                          <a:solidFill>
                            <a:schemeClr val="accent4">
                              <a:lumMod val="75000"/>
                            </a:schemeClr>
                          </a:solidFill>
                          <a:latin typeface="華康中特圓體" panose="020F0809000000000000" pitchFamily="49" charset="-120"/>
                          <a:ea typeface="華康中特圓體" panose="020F0809000000000000" pitchFamily="49" charset="-120"/>
                        </a:rPr>
                        <a:t>公職人員之關係人</a:t>
                      </a:r>
                      <a:r>
                        <a:rPr lang="zh-TW" altLang="en-US" sz="1800" dirty="0" smtClean="0">
                          <a:latin typeface="華康中特圓體" panose="020F0809000000000000" pitchFamily="49" charset="-120"/>
                          <a:ea typeface="華康中特圓體" panose="020F0809000000000000" pitchFamily="49" charset="-120"/>
                        </a:rPr>
                        <a:t>不得向</a:t>
                      </a:r>
                      <a:r>
                        <a:rPr lang="zh-TW" altLang="en-US" sz="1800" u="heavy" baseline="0" dirty="0" smtClean="0">
                          <a:uFill>
                            <a:solidFill>
                              <a:srgbClr val="FF0000"/>
                            </a:solidFill>
                          </a:uFill>
                          <a:latin typeface="華康中特圓體" panose="020F0809000000000000" pitchFamily="49" charset="-120"/>
                          <a:ea typeface="華康中特圓體" panose="020F0809000000000000" pitchFamily="49" charset="-120"/>
                        </a:rPr>
                        <a:t>公職人員服務或受其監督之</a:t>
                      </a:r>
                      <a:r>
                        <a:rPr lang="zh-TW" altLang="en-US" sz="1800" dirty="0" smtClean="0">
                          <a:latin typeface="華康中特圓體" panose="020F0809000000000000" pitchFamily="49" charset="-120"/>
                          <a:ea typeface="華康中特圓體" panose="020F0809000000000000" pitchFamily="49" charset="-120"/>
                        </a:rPr>
                        <a:t>機關團體人員以請託關說或其他不當方法，圖其本人或公職人員之利益。</a:t>
                      </a:r>
                      <a:endParaRPr lang="zh-TW" altLang="en-US" sz="1800" dirty="0">
                        <a:latin typeface="華康中特圓體" panose="020F0809000000000000" pitchFamily="49" charset="-120"/>
                        <a:ea typeface="華康中特圓體" panose="020F0809000000000000" pitchFamily="49" charset="-120"/>
                      </a:endParaRPr>
                    </a:p>
                  </a:txBody>
                  <a:tcPr anchor="ctr">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6350" cap="flat" cmpd="sng" algn="ctr">
                      <a:solidFill>
                        <a:srgbClr val="7030A0"/>
                      </a:solidFill>
                      <a:prstDash val="sysDashDot"/>
                      <a:round/>
                      <a:headEnd type="none" w="med" len="med"/>
                      <a:tailEnd type="none" w="med" len="med"/>
                    </a:lnT>
                    <a:lnB w="12700" cap="flat" cmpd="sng" algn="ctr">
                      <a:solidFill>
                        <a:schemeClr val="accent6">
                          <a:lumMod val="75000"/>
                        </a:schemeClr>
                      </a:solidFill>
                      <a:prstDash val="solid"/>
                      <a:round/>
                      <a:headEnd type="none" w="med" len="med"/>
                      <a:tailEnd type="none" w="med" len="med"/>
                    </a:lnB>
                    <a:solidFill>
                      <a:srgbClr val="FFFFCC"/>
                    </a:solidFill>
                  </a:tcPr>
                </a:tc>
              </a:tr>
              <a:tr h="1545102">
                <a:tc>
                  <a:txBody>
                    <a:bodyPr/>
                    <a:lstStyle/>
                    <a:p>
                      <a:pPr algn="ctr">
                        <a:lnSpc>
                          <a:spcPts val="2600"/>
                        </a:lnSpc>
                      </a:pPr>
                      <a:r>
                        <a:rPr lang="zh-TW" altLang="en-US" sz="1800" dirty="0" smtClean="0">
                          <a:latin typeface="華康中特圓體" panose="020F0809000000000000" pitchFamily="49" charset="-120"/>
                          <a:ea typeface="華康中特圓體" panose="020F0809000000000000" pitchFamily="49" charset="-120"/>
                        </a:rPr>
                        <a:t>交易補助</a:t>
                      </a:r>
                      <a:endParaRPr lang="en-US" altLang="zh-TW" sz="1800" dirty="0" smtClean="0">
                        <a:latin typeface="華康中特圓體" panose="020F0809000000000000" pitchFamily="49" charset="-120"/>
                        <a:ea typeface="華康中特圓體" panose="020F0809000000000000" pitchFamily="49" charset="-120"/>
                      </a:endParaRPr>
                    </a:p>
                    <a:p>
                      <a:pPr algn="ctr">
                        <a:lnSpc>
                          <a:spcPts val="2600"/>
                        </a:lnSpc>
                      </a:pPr>
                      <a:r>
                        <a:rPr lang="zh-TW" altLang="en-US" sz="1800" dirty="0" smtClean="0">
                          <a:latin typeface="華康中特圓體" panose="020F0809000000000000" pitchFamily="49" charset="-120"/>
                          <a:ea typeface="華康中特圓體" panose="020F0809000000000000" pitchFamily="49" charset="-120"/>
                        </a:rPr>
                        <a:t>行為禁止</a:t>
                      </a:r>
                      <a:endParaRPr lang="zh-TW" altLang="en-US" sz="1800" dirty="0">
                        <a:latin typeface="華康中特圓體" panose="020F0809000000000000" pitchFamily="49" charset="-120"/>
                        <a:ea typeface="華康中特圓體" panose="020F0809000000000000" pitchFamily="49" charset="-120"/>
                      </a:endParaRPr>
                    </a:p>
                  </a:txBody>
                  <a:tcPr anchor="ctr">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solidFill>
                      <a:schemeClr val="accent3">
                        <a:lumMod val="60000"/>
                        <a:lumOff val="40000"/>
                      </a:schemeClr>
                    </a:solidFill>
                  </a:tcPr>
                </a:tc>
                <a:tc>
                  <a:txBody>
                    <a:bodyPr/>
                    <a:lstStyle/>
                    <a:p>
                      <a:pPr>
                        <a:lnSpc>
                          <a:spcPts val="2600"/>
                        </a:lnSpc>
                      </a:pPr>
                      <a:r>
                        <a:rPr lang="zh-TW" altLang="en-US" sz="2400" b="1" dirty="0" smtClean="0">
                          <a:solidFill>
                            <a:schemeClr val="accent4">
                              <a:lumMod val="75000"/>
                            </a:schemeClr>
                          </a:solidFill>
                          <a:latin typeface="華康中特圓體" panose="020F0809000000000000" pitchFamily="49" charset="-120"/>
                          <a:ea typeface="華康中特圓體" panose="020F0809000000000000" pitchFamily="49" charset="-120"/>
                        </a:rPr>
                        <a:t>公職人員或其關係人</a:t>
                      </a:r>
                      <a:r>
                        <a:rPr lang="zh-TW" altLang="en-US" sz="1800" dirty="0" smtClean="0">
                          <a:latin typeface="華康中特圓體" panose="020F0809000000000000" pitchFamily="49" charset="-120"/>
                          <a:ea typeface="華康中特圓體" panose="020F0809000000000000" pitchFamily="49" charset="-120"/>
                        </a:rPr>
                        <a:t>，不得與</a:t>
                      </a:r>
                      <a:r>
                        <a:rPr lang="zh-TW" altLang="en-US" sz="1800" u="heavy" baseline="0" dirty="0" smtClean="0">
                          <a:uFill>
                            <a:solidFill>
                              <a:srgbClr val="FF0000"/>
                            </a:solidFill>
                          </a:uFill>
                          <a:latin typeface="華康中特圓體" panose="020F0809000000000000" pitchFamily="49" charset="-120"/>
                          <a:ea typeface="華康中特圓體" panose="020F0809000000000000" pitchFamily="49" charset="-120"/>
                        </a:rPr>
                        <a:t>公職人員服務或受其監督</a:t>
                      </a:r>
                      <a:r>
                        <a:rPr lang="zh-TW" altLang="en-US" sz="1800" dirty="0" smtClean="0">
                          <a:latin typeface="華康中特圓體" panose="020F0809000000000000" pitchFamily="49" charset="-120"/>
                          <a:ea typeface="華康中特圓體" panose="020F0809000000000000" pitchFamily="49" charset="-120"/>
                        </a:rPr>
                        <a:t>之機關團體為</a:t>
                      </a:r>
                      <a:r>
                        <a:rPr lang="zh-TW" altLang="en-US" sz="1800" b="1" dirty="0" smtClean="0">
                          <a:solidFill>
                            <a:srgbClr val="FF0000"/>
                          </a:solidFill>
                          <a:latin typeface="華康中特圓體" panose="020F0809000000000000" pitchFamily="49" charset="-120"/>
                          <a:ea typeface="華康中特圓體" panose="020F0809000000000000" pitchFamily="49" charset="-120"/>
                        </a:rPr>
                        <a:t>補助</a:t>
                      </a:r>
                      <a:r>
                        <a:rPr lang="zh-TW" altLang="en-US" sz="1800" dirty="0" smtClean="0">
                          <a:latin typeface="華康中特圓體" panose="020F0809000000000000" pitchFamily="49" charset="-120"/>
                          <a:ea typeface="華康中特圓體" panose="020F0809000000000000" pitchFamily="49" charset="-120"/>
                        </a:rPr>
                        <a:t>、買賣、租賃、承攬或其他具有對價之交易行為。</a:t>
                      </a:r>
                      <a:r>
                        <a:rPr lang="zh-TW" altLang="en-US" sz="1800" b="1" dirty="0" smtClean="0">
                          <a:solidFill>
                            <a:srgbClr val="FF0000"/>
                          </a:solidFill>
                          <a:latin typeface="華康中特圓體" panose="020F0809000000000000" pitchFamily="49" charset="-120"/>
                          <a:ea typeface="華康中特圓體" panose="020F0809000000000000" pitchFamily="49" charset="-120"/>
                        </a:rPr>
                        <a:t>但有下列情形之一者，不在此限</a:t>
                      </a:r>
                      <a:r>
                        <a:rPr lang="zh-TW" altLang="en-US" sz="1800" dirty="0" smtClean="0">
                          <a:latin typeface="華康中特圓體" panose="020F0809000000000000" pitchFamily="49" charset="-120"/>
                          <a:ea typeface="華康中特圓體" panose="020F0809000000000000" pitchFamily="49" charset="-120"/>
                        </a:rPr>
                        <a:t>。</a:t>
                      </a:r>
                      <a:endParaRPr lang="zh-TW" altLang="en-US" sz="1800" dirty="0">
                        <a:latin typeface="華康中特圓體" panose="020F0809000000000000" pitchFamily="49" charset="-120"/>
                        <a:ea typeface="華康中特圓體" panose="020F0809000000000000" pitchFamily="49" charset="-120"/>
                      </a:endParaRPr>
                    </a:p>
                  </a:txBody>
                  <a:tcPr anchor="ctr">
                    <a:lnL w="12700" cap="flat" cmpd="sng" algn="ctr">
                      <a:solidFill>
                        <a:schemeClr val="accent6">
                          <a:lumMod val="75000"/>
                        </a:schemeClr>
                      </a:solidFill>
                      <a:prstDash val="solid"/>
                      <a:round/>
                      <a:headEnd type="none" w="med" len="med"/>
                      <a:tailEnd type="none" w="med" len="med"/>
                    </a:lnL>
                    <a:lnR w="12700" cap="flat" cmpd="sng" algn="ctr">
                      <a:solidFill>
                        <a:schemeClr val="accent6">
                          <a:lumMod val="75000"/>
                        </a:schemeClr>
                      </a:solidFill>
                      <a:prstDash val="solid"/>
                      <a:round/>
                      <a:headEnd type="none" w="med" len="med"/>
                      <a:tailEnd type="none" w="med" len="med"/>
                    </a:lnR>
                    <a:lnT w="12700" cap="flat" cmpd="sng" algn="ctr">
                      <a:solidFill>
                        <a:schemeClr val="accent6">
                          <a:lumMod val="75000"/>
                        </a:schemeClr>
                      </a:solidFill>
                      <a:prstDash val="solid"/>
                      <a:round/>
                      <a:headEnd type="none" w="med" len="med"/>
                      <a:tailEnd type="none" w="med" len="med"/>
                    </a:lnT>
                    <a:lnB w="12700" cap="flat" cmpd="sng" algn="ctr">
                      <a:solidFill>
                        <a:schemeClr val="accent6">
                          <a:lumMod val="75000"/>
                        </a:schemeClr>
                      </a:solidFill>
                      <a:prstDash val="solid"/>
                      <a:round/>
                      <a:headEnd type="none" w="med" len="med"/>
                      <a:tailEnd type="none" w="med" len="med"/>
                    </a:lnB>
                    <a:solidFill>
                      <a:srgbClr val="CCFFCC"/>
                    </a:solidFill>
                  </a:tcPr>
                </a:tc>
              </a:tr>
            </a:tbl>
          </a:graphicData>
        </a:graphic>
      </p:graphicFrame>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288" y="426045"/>
            <a:ext cx="1108840" cy="1058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雲朵形圖說文字 3"/>
          <p:cNvSpPr/>
          <p:nvPr/>
        </p:nvSpPr>
        <p:spPr>
          <a:xfrm>
            <a:off x="6084168" y="2636912"/>
            <a:ext cx="2304256" cy="576064"/>
          </a:xfrm>
          <a:prstGeom prst="cloudCallout">
            <a:avLst>
              <a:gd name="adj1" fmla="val -86952"/>
              <a:gd name="adj2" fmla="val -18893"/>
            </a:avLst>
          </a:prstGeom>
        </p:spPr>
        <p:style>
          <a:lnRef idx="1">
            <a:schemeClr val="accent6"/>
          </a:lnRef>
          <a:fillRef idx="2">
            <a:schemeClr val="accent6"/>
          </a:fillRef>
          <a:effectRef idx="1">
            <a:schemeClr val="accent6"/>
          </a:effectRef>
          <a:fontRef idx="minor">
            <a:schemeClr val="dk1"/>
          </a:fontRef>
        </p:style>
        <p:txBody>
          <a:bodyPr rtlCol="0" anchor="ctr"/>
          <a:lstStyle/>
          <a:p>
            <a:pPr algn="ctr">
              <a:spcBef>
                <a:spcPts val="600"/>
              </a:spcBef>
            </a:pPr>
            <a:r>
              <a:rPr lang="zh-TW" altLang="en-US" sz="1400" dirty="0" smtClean="0">
                <a:solidFill>
                  <a:srgbClr val="7030A0"/>
                </a:solidFill>
                <a:latin typeface="華康新特圓體" panose="020F0909000000000000" pitchFamily="49" charset="-120"/>
                <a:ea typeface="華康新特圓體" panose="020F0909000000000000" pitchFamily="49" charset="-120"/>
              </a:rPr>
              <a:t>不以發生圖利之結果為必要</a:t>
            </a:r>
            <a:endParaRPr lang="zh-TW" altLang="en-US" sz="1400" dirty="0">
              <a:solidFill>
                <a:srgbClr val="7030A0"/>
              </a:solidFill>
              <a:latin typeface="華康新特圓體" panose="020F0909000000000000" pitchFamily="49" charset="-120"/>
              <a:ea typeface="華康新特圓體" panose="020F0909000000000000" pitchFamily="49" charset="-120"/>
            </a:endParaRPr>
          </a:p>
        </p:txBody>
      </p:sp>
    </p:spTree>
    <p:extLst>
      <p:ext uri="{BB962C8B-B14F-4D97-AF65-F5344CB8AC3E}">
        <p14:creationId xmlns:p14="http://schemas.microsoft.com/office/powerpoint/2010/main" val="7724318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100055722"/>
              </p:ext>
            </p:extLst>
          </p:nvPr>
        </p:nvGraphicFramePr>
        <p:xfrm>
          <a:off x="629561" y="908720"/>
          <a:ext cx="7884877" cy="5569381"/>
        </p:xfrm>
        <a:graphic>
          <a:graphicData uri="http://schemas.openxmlformats.org/drawingml/2006/table">
            <a:tbl>
              <a:tblPr firstRow="1" bandRow="1">
                <a:tableStyleId>{17292A2E-F333-43FB-9621-5CBBE7FDCDCB}</a:tableStyleId>
              </a:tblPr>
              <a:tblGrid>
                <a:gridCol w="442143"/>
                <a:gridCol w="4716188"/>
                <a:gridCol w="2726546"/>
              </a:tblGrid>
              <a:tr h="326693">
                <a:tc rowSpan="2">
                  <a:txBody>
                    <a:bodyPr/>
                    <a:lstStyle/>
                    <a:p>
                      <a:pPr algn="ctr">
                        <a:lnSpc>
                          <a:spcPts val="2500"/>
                        </a:lnSpc>
                      </a:pPr>
                      <a:r>
                        <a:rPr lang="en-US" altLang="zh-TW" sz="1800" b="0" dirty="0" smtClean="0">
                          <a:solidFill>
                            <a:schemeClr val="tx1"/>
                          </a:solidFill>
                          <a:latin typeface="華康中特圓體" panose="020F0809000000000000" pitchFamily="49" charset="-120"/>
                          <a:ea typeface="華康中特圓體" panose="020F0809000000000000" pitchFamily="49" charset="-120"/>
                        </a:rPr>
                        <a:t>1</a:t>
                      </a:r>
                      <a:endParaRPr lang="zh-TW" altLang="en-US" sz="1800" b="0" dirty="0">
                        <a:solidFill>
                          <a:schemeClr val="tx1"/>
                        </a:solidFill>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rowSpan="2">
                  <a:txBody>
                    <a:bodyPr/>
                    <a:lstStyle/>
                    <a:p>
                      <a:pPr>
                        <a:lnSpc>
                          <a:spcPts val="2500"/>
                        </a:lnSpc>
                      </a:pPr>
                      <a:r>
                        <a:rPr lang="zh-TW" altLang="en-US" sz="1800" b="0" dirty="0" smtClean="0">
                          <a:solidFill>
                            <a:schemeClr val="tx1"/>
                          </a:solidFill>
                          <a:latin typeface="華康中特圓體" panose="020F0809000000000000" pitchFamily="49" charset="-120"/>
                          <a:ea typeface="華康中特圓體" panose="020F0809000000000000" pitchFamily="49" charset="-120"/>
                        </a:rPr>
                        <a:t>依政府採購法以公告程序或</a:t>
                      </a:r>
                      <a:r>
                        <a:rPr lang="en-US" altLang="zh-TW" sz="1800" b="0" dirty="0" smtClean="0">
                          <a:solidFill>
                            <a:schemeClr val="tx1"/>
                          </a:solidFill>
                          <a:latin typeface="華康中特圓體" panose="020F0809000000000000" pitchFamily="49" charset="-120"/>
                          <a:ea typeface="華康中特圓體" panose="020F0809000000000000" pitchFamily="49" charset="-120"/>
                        </a:rPr>
                        <a:t>105</a:t>
                      </a:r>
                      <a:r>
                        <a:rPr lang="zh-TW" altLang="en-US" sz="1800" b="0" dirty="0" smtClean="0">
                          <a:solidFill>
                            <a:schemeClr val="tx1"/>
                          </a:solidFill>
                          <a:latin typeface="華康中特圓體" panose="020F0809000000000000" pitchFamily="49" charset="-120"/>
                          <a:ea typeface="華康中特圓體" panose="020F0809000000000000" pitchFamily="49" charset="-120"/>
                        </a:rPr>
                        <a:t>條辦理之採購。</a:t>
                      </a:r>
                      <a:endParaRPr lang="zh-TW" altLang="en-US" sz="1800" b="0" dirty="0">
                        <a:solidFill>
                          <a:schemeClr val="tx1"/>
                        </a:solidFill>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a:txBody>
                    <a:bodyPr/>
                    <a:lstStyle/>
                    <a:p>
                      <a:pPr marL="246063" indent="-246063" algn="ctr">
                        <a:lnSpc>
                          <a:spcPts val="2500"/>
                        </a:lnSpc>
                      </a:pPr>
                      <a:r>
                        <a:rPr lang="zh-TW" altLang="en-US" sz="1800" b="1" dirty="0" smtClean="0">
                          <a:solidFill>
                            <a:srgbClr val="FF0000"/>
                          </a:solidFill>
                          <a:latin typeface="華康超特明體(P)" panose="02020E00000000000000" pitchFamily="18" charset="-120"/>
                          <a:ea typeface="華康超特明體(P)" panose="02020E00000000000000" pitchFamily="18" charset="-120"/>
                        </a:rPr>
                        <a:t>身分揭露義務</a:t>
                      </a:r>
                      <a:endParaRPr lang="zh-TW" altLang="en-US" sz="1800" b="1" dirty="0">
                        <a:solidFill>
                          <a:srgbClr val="FF0000"/>
                        </a:solidFill>
                        <a:latin typeface="華康超特明體(P)" panose="02020E00000000000000" pitchFamily="18" charset="-120"/>
                        <a:ea typeface="華康超特明體(P)" panose="02020E00000000000000" pitchFamily="18"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rgbClr val="FFFFCC"/>
                    </a:solidFill>
                  </a:tcPr>
                </a:tc>
              </a:tr>
              <a:tr h="356071">
                <a:tc vMerge="1">
                  <a:txBody>
                    <a:bodyPr/>
                    <a:lstStyle/>
                    <a:p>
                      <a:endParaRPr lang="zh-TW" altLang="en-US"/>
                    </a:p>
                  </a:txBody>
                  <a:tcPr/>
                </a:tc>
                <a:tc vMerge="1">
                  <a:txBody>
                    <a:bodyPr/>
                    <a:lstStyle/>
                    <a:p>
                      <a:endParaRPr lang="zh-TW" altLang="en-US"/>
                    </a:p>
                  </a:txBody>
                  <a:tcPr/>
                </a:tc>
                <a:tc rowSpan="3">
                  <a:txBody>
                    <a:bodyPr/>
                    <a:lstStyle/>
                    <a:p>
                      <a:pPr marL="268288" indent="-268288">
                        <a:lnSpc>
                          <a:spcPts val="2500"/>
                        </a:lnSpc>
                      </a:pPr>
                      <a:r>
                        <a:rPr lang="en-US" altLang="zh-TW" sz="1800" b="0" dirty="0" smtClean="0">
                          <a:solidFill>
                            <a:schemeClr val="tx1"/>
                          </a:solidFill>
                          <a:latin typeface="華康中特圓體" panose="020F0809000000000000" pitchFamily="49" charset="-120"/>
                          <a:ea typeface="華康中特圓體" panose="020F0809000000000000" pitchFamily="49" charset="-120"/>
                        </a:rPr>
                        <a:t>1.</a:t>
                      </a:r>
                      <a:r>
                        <a:rPr lang="zh-TW" altLang="en-US" sz="1800" b="0" dirty="0" smtClean="0">
                          <a:solidFill>
                            <a:srgbClr val="FF0000"/>
                          </a:solidFill>
                          <a:latin typeface="華康中特圓體" panose="020F0809000000000000" pitchFamily="49" charset="-120"/>
                          <a:ea typeface="華康中特圓體" panose="020F0809000000000000" pitchFamily="49" charset="-120"/>
                        </a:rPr>
                        <a:t>公職人員或其關係人應主動於申請或投標文件內表明身分關係</a:t>
                      </a:r>
                      <a:r>
                        <a:rPr lang="zh-TW" altLang="en-US" sz="1800" b="0" dirty="0" smtClean="0">
                          <a:solidFill>
                            <a:schemeClr val="tx1"/>
                          </a:solidFill>
                          <a:latin typeface="華康中特圓體" panose="020F0809000000000000" pitchFamily="49" charset="-120"/>
                          <a:ea typeface="華康中特圓體" panose="020F0809000000000000" pitchFamily="49" charset="-120"/>
                        </a:rPr>
                        <a:t>。</a:t>
                      </a:r>
                      <a:endParaRPr lang="en-US" altLang="zh-TW" sz="1800" b="0" dirty="0" smtClean="0">
                        <a:solidFill>
                          <a:schemeClr val="tx1"/>
                        </a:solidFill>
                        <a:latin typeface="華康中特圓體" panose="020F0809000000000000" pitchFamily="49" charset="-120"/>
                        <a:ea typeface="華康中特圓體" panose="020F0809000000000000" pitchFamily="49" charset="-120"/>
                      </a:endParaRPr>
                    </a:p>
                    <a:p>
                      <a:pPr marL="246063" marR="0" indent="-246063" algn="l" defTabSz="914400" rtl="0" eaLnBrk="1" fontAlgn="auto" latinLnBrk="0" hangingPunct="1">
                        <a:lnSpc>
                          <a:spcPts val="2500"/>
                        </a:lnSpc>
                        <a:spcBef>
                          <a:spcPts val="0"/>
                        </a:spcBef>
                        <a:spcAft>
                          <a:spcPts val="0"/>
                        </a:spcAft>
                        <a:buClrTx/>
                        <a:buSzTx/>
                        <a:buFontTx/>
                        <a:buNone/>
                        <a:tabLst/>
                        <a:defRPr/>
                      </a:pPr>
                      <a:r>
                        <a:rPr lang="en-US" altLang="zh-TW" sz="1800" b="0" dirty="0" smtClean="0">
                          <a:solidFill>
                            <a:schemeClr val="tx1"/>
                          </a:solidFill>
                          <a:latin typeface="華康中特圓體" panose="020F0809000000000000" pitchFamily="49" charset="-120"/>
                          <a:ea typeface="華康中特圓體" panose="020F0809000000000000" pitchFamily="49" charset="-120"/>
                        </a:rPr>
                        <a:t>2.</a:t>
                      </a:r>
                      <a:r>
                        <a:rPr lang="zh-TW" altLang="en-US" sz="1800" b="0" dirty="0" smtClean="0">
                          <a:solidFill>
                            <a:srgbClr val="0070C0"/>
                          </a:solidFill>
                          <a:latin typeface="華康中特圓體" panose="020F0809000000000000" pitchFamily="49" charset="-120"/>
                          <a:ea typeface="華康中特圓體" panose="020F0809000000000000" pitchFamily="49" charset="-120"/>
                        </a:rPr>
                        <a:t>機關團體應於補助或交易行為成立後主動公開之。其公開應利用網路或其他方式供公眾線上查詢</a:t>
                      </a:r>
                      <a:r>
                        <a:rPr lang="zh-TW" altLang="en-US" sz="1800" b="0" dirty="0" smtClean="0">
                          <a:solidFill>
                            <a:schemeClr val="tx1"/>
                          </a:solidFill>
                          <a:latin typeface="華康中特圓體" panose="020F0809000000000000" pitchFamily="49" charset="-120"/>
                          <a:ea typeface="華康中特圓體" panose="020F0809000000000000" pitchFamily="49" charset="-120"/>
                        </a:rPr>
                        <a:t>。</a:t>
                      </a:r>
                      <a:endParaRPr lang="en-US" altLang="zh-TW" sz="1800" b="0" dirty="0" smtClean="0">
                        <a:solidFill>
                          <a:schemeClr val="tx1"/>
                        </a:solidFill>
                        <a:latin typeface="華康中特圓體" panose="020F0809000000000000" pitchFamily="49" charset="-120"/>
                        <a:ea typeface="華康中特圓體" panose="020F0809000000000000" pitchFamily="49" charset="-120"/>
                      </a:endParaRPr>
                    </a:p>
                    <a:p>
                      <a:pPr marL="246063" marR="0" indent="-246063" algn="l" defTabSz="914400" rtl="0" eaLnBrk="1" fontAlgn="auto" latinLnBrk="0" hangingPunct="1">
                        <a:lnSpc>
                          <a:spcPts val="2500"/>
                        </a:lnSpc>
                        <a:spcBef>
                          <a:spcPts val="0"/>
                        </a:spcBef>
                        <a:spcAft>
                          <a:spcPts val="0"/>
                        </a:spcAft>
                        <a:buClrTx/>
                        <a:buSzTx/>
                        <a:buFontTx/>
                        <a:buNone/>
                        <a:tabLst/>
                        <a:defRPr/>
                      </a:pPr>
                      <a:r>
                        <a:rPr lang="en-US" altLang="zh-TW" sz="1800" b="0" dirty="0" smtClean="0">
                          <a:solidFill>
                            <a:schemeClr val="tx1"/>
                          </a:solidFill>
                          <a:latin typeface="華康中特圓體" panose="020F0809000000000000" pitchFamily="49" charset="-120"/>
                          <a:ea typeface="華康中特圓體" panose="020F0809000000000000" pitchFamily="49" charset="-120"/>
                        </a:rPr>
                        <a:t>(</a:t>
                      </a:r>
                      <a:r>
                        <a:rPr lang="zh-TW" altLang="en-US" sz="1800" b="0" dirty="0" smtClean="0">
                          <a:solidFill>
                            <a:srgbClr val="FF0000"/>
                          </a:solidFill>
                          <a:latin typeface="華康中特圓體" panose="020F0809000000000000" pitchFamily="49" charset="-120"/>
                          <a:ea typeface="華康中特圓體" panose="020F0809000000000000" pitchFamily="49" charset="-120"/>
                        </a:rPr>
                        <a:t>不含基於法定身分依法令規定申請之補助</a:t>
                      </a:r>
                      <a:r>
                        <a:rPr lang="en-US" altLang="zh-TW" sz="1800" b="0" dirty="0" smtClean="0">
                          <a:solidFill>
                            <a:srgbClr val="FF0000"/>
                          </a:solidFill>
                          <a:latin typeface="華康中特圓體" panose="020F0809000000000000" pitchFamily="49" charset="-120"/>
                          <a:ea typeface="華康中特圓體" panose="020F0809000000000000" pitchFamily="49" charset="-120"/>
                        </a:rPr>
                        <a:t>!!!</a:t>
                      </a:r>
                      <a:r>
                        <a:rPr lang="en-US" altLang="zh-TW" sz="1800" b="0" dirty="0" smtClean="0">
                          <a:solidFill>
                            <a:schemeClr val="tx1"/>
                          </a:solidFill>
                          <a:latin typeface="華康中特圓體" panose="020F0809000000000000" pitchFamily="49" charset="-120"/>
                          <a:ea typeface="華康中特圓體" panose="020F0809000000000000" pitchFamily="49" charset="-120"/>
                        </a:rPr>
                        <a:t>)</a:t>
                      </a:r>
                      <a:endParaRPr lang="zh-TW" altLang="en-US" sz="1800" b="0" dirty="0">
                        <a:solidFill>
                          <a:schemeClr val="tx1"/>
                        </a:solidFill>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rgbClr val="FFFFCC"/>
                    </a:solidFill>
                  </a:tcPr>
                </a:tc>
              </a:tr>
              <a:tr h="667673">
                <a:tc>
                  <a:txBody>
                    <a:bodyPr/>
                    <a:lstStyle/>
                    <a:p>
                      <a:pPr algn="ctr">
                        <a:lnSpc>
                          <a:spcPts val="2500"/>
                        </a:lnSpc>
                      </a:pPr>
                      <a:r>
                        <a:rPr lang="en-US" altLang="zh-TW" sz="1800" b="0" dirty="0" smtClean="0">
                          <a:solidFill>
                            <a:schemeClr val="tx1"/>
                          </a:solidFill>
                          <a:latin typeface="華康中特圓體" panose="020F0809000000000000" pitchFamily="49" charset="-120"/>
                          <a:ea typeface="華康中特圓體" panose="020F0809000000000000" pitchFamily="49" charset="-120"/>
                        </a:rPr>
                        <a:t>2</a:t>
                      </a:r>
                      <a:endParaRPr lang="zh-TW" altLang="en-US" sz="1800" b="0" dirty="0">
                        <a:solidFill>
                          <a:schemeClr val="tx1"/>
                        </a:solidFill>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a:txBody>
                    <a:bodyPr/>
                    <a:lstStyle/>
                    <a:p>
                      <a:pPr>
                        <a:lnSpc>
                          <a:spcPts val="2500"/>
                        </a:lnSpc>
                      </a:pPr>
                      <a:r>
                        <a:rPr lang="zh-TW" altLang="en-US" sz="1800" b="0" dirty="0" smtClean="0">
                          <a:solidFill>
                            <a:schemeClr val="tx1"/>
                          </a:solidFill>
                          <a:latin typeface="華康中特圓體" panose="020F0809000000000000" pitchFamily="49" charset="-120"/>
                          <a:ea typeface="華康中特圓體" panose="020F0809000000000000" pitchFamily="49" charset="-120"/>
                        </a:rPr>
                        <a:t>依法令規定經公平競爭方式，以公告程序辦理之採購、標售、標租或招標設定用益物權。</a:t>
                      </a:r>
                      <a:endParaRPr lang="zh-TW" altLang="en-US" sz="1800" b="0" dirty="0">
                        <a:solidFill>
                          <a:schemeClr val="tx1"/>
                        </a:solidFill>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vMerge="1">
                  <a:txBody>
                    <a:bodyPr/>
                    <a:lstStyle/>
                    <a:p>
                      <a:endParaRPr lang="zh-TW" altLang="en-US" sz="1800" b="1" dirty="0">
                        <a:latin typeface="標楷體" panose="03000509000000000000" pitchFamily="65" charset="-120"/>
                        <a:ea typeface="標楷體" panose="03000509000000000000" pitchFamily="65" charset="-120"/>
                      </a:endParaRPr>
                    </a:p>
                  </a:txBody>
                  <a:tcPr anchor="ctr"/>
                </a:tc>
              </a:tr>
              <a:tr h="1834636">
                <a:tc>
                  <a:txBody>
                    <a:bodyPr/>
                    <a:lstStyle/>
                    <a:p>
                      <a:pPr algn="ctr">
                        <a:lnSpc>
                          <a:spcPts val="2500"/>
                        </a:lnSpc>
                      </a:pPr>
                      <a:r>
                        <a:rPr lang="en-US" altLang="zh-TW" sz="1800" dirty="0" smtClean="0">
                          <a:latin typeface="華康中特圓體" panose="020F0809000000000000" pitchFamily="49" charset="-120"/>
                          <a:ea typeface="華康中特圓體" panose="020F0809000000000000" pitchFamily="49" charset="-120"/>
                        </a:rPr>
                        <a:t>3</a:t>
                      </a:r>
                      <a:endParaRPr lang="zh-TW" altLang="en-US" sz="1800" b="1" dirty="0" smtClean="0">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a:txBody>
                    <a:bodyPr/>
                    <a:lstStyle/>
                    <a:p>
                      <a:pPr marL="285750" indent="-285750">
                        <a:lnSpc>
                          <a:spcPts val="2500"/>
                        </a:lnSpc>
                        <a:buFont typeface="Wingdings" panose="05000000000000000000" pitchFamily="2" charset="2"/>
                        <a:buChar char="Ø"/>
                      </a:pPr>
                      <a:r>
                        <a:rPr lang="zh-TW" altLang="en-US" sz="1800" dirty="0" smtClean="0">
                          <a:latin typeface="華康中特圓體" panose="020F0809000000000000" pitchFamily="49" charset="-120"/>
                          <a:ea typeface="華康中特圓體" panose="020F0809000000000000" pitchFamily="49" charset="-120"/>
                        </a:rPr>
                        <a:t>基於法定身分依法令規定申請之補助</a:t>
                      </a:r>
                      <a:endParaRPr lang="en-US" altLang="zh-TW" sz="1800" dirty="0" smtClean="0">
                        <a:latin typeface="華康中特圓體" panose="020F0809000000000000" pitchFamily="49" charset="-120"/>
                        <a:ea typeface="華康中特圓體" panose="020F0809000000000000" pitchFamily="49" charset="-120"/>
                      </a:endParaRPr>
                    </a:p>
                    <a:p>
                      <a:pPr marL="285750" indent="-285750">
                        <a:lnSpc>
                          <a:spcPts val="2500"/>
                        </a:lnSpc>
                        <a:buFont typeface="Wingdings" panose="05000000000000000000" pitchFamily="2" charset="2"/>
                        <a:buChar char="Ø"/>
                      </a:pPr>
                      <a:r>
                        <a:rPr lang="zh-TW" altLang="en-US" sz="1800" dirty="0" smtClean="0">
                          <a:latin typeface="華康中特圓體" panose="020F0809000000000000" pitchFamily="49" charset="-120"/>
                          <a:ea typeface="華康中特圓體" panose="020F0809000000000000" pitchFamily="49" charset="-120"/>
                        </a:rPr>
                        <a:t>對公職人員之關係人依法令規定以公開公平方式辦理之補助</a:t>
                      </a:r>
                      <a:endParaRPr lang="en-US" altLang="zh-TW" sz="1800" dirty="0" smtClean="0">
                        <a:latin typeface="華康中特圓體" panose="020F0809000000000000" pitchFamily="49" charset="-120"/>
                        <a:ea typeface="華康中特圓體" panose="020F0809000000000000" pitchFamily="49" charset="-120"/>
                      </a:endParaRPr>
                    </a:p>
                    <a:p>
                      <a:pPr marL="285750" indent="-285750">
                        <a:lnSpc>
                          <a:spcPts val="2500"/>
                        </a:lnSpc>
                        <a:buFont typeface="Wingdings" panose="05000000000000000000" pitchFamily="2" charset="2"/>
                        <a:buChar char="Ø"/>
                      </a:pPr>
                      <a:r>
                        <a:rPr lang="zh-TW" altLang="en-US" sz="1800" dirty="0" smtClean="0">
                          <a:latin typeface="華康中特圓體" panose="020F0809000000000000" pitchFamily="49" charset="-120"/>
                          <a:ea typeface="華康中特圓體" panose="020F0809000000000000" pitchFamily="49" charset="-120"/>
                        </a:rPr>
                        <a:t>禁止其補助反不利於公共利益且經補助法令主管機關核定同意之補助。</a:t>
                      </a:r>
                      <a:endParaRPr lang="zh-TW" altLang="en-US" sz="1800" b="1" dirty="0" smtClean="0">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vMerge="1">
                  <a:txBody>
                    <a:bodyPr/>
                    <a:lstStyle/>
                    <a:p>
                      <a:endParaRPr lang="zh-TW" altLang="en-US" sz="1800" b="1" dirty="0">
                        <a:latin typeface="標楷體" panose="03000509000000000000" pitchFamily="65" charset="-120"/>
                        <a:ea typeface="標楷體" panose="03000509000000000000" pitchFamily="65" charset="-120"/>
                      </a:endParaRPr>
                    </a:p>
                  </a:txBody>
                  <a:tcPr anchor="ctr"/>
                </a:tc>
              </a:tr>
              <a:tr h="682764">
                <a:tc>
                  <a:txBody>
                    <a:bodyPr/>
                    <a:lstStyle/>
                    <a:p>
                      <a:pPr algn="ctr">
                        <a:lnSpc>
                          <a:spcPts val="2500"/>
                        </a:lnSpc>
                      </a:pPr>
                      <a:r>
                        <a:rPr lang="en-US" altLang="zh-TW" sz="1800" dirty="0" smtClean="0">
                          <a:latin typeface="華康中特圓體" panose="020F0809000000000000" pitchFamily="49" charset="-120"/>
                          <a:ea typeface="華康中特圓體" panose="020F0809000000000000" pitchFamily="49" charset="-120"/>
                        </a:rPr>
                        <a:t>4</a:t>
                      </a:r>
                      <a:endParaRPr lang="zh-TW" altLang="en-US" sz="1800" b="1" dirty="0" smtClean="0">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gridSpan="2">
                  <a:txBody>
                    <a:bodyPr/>
                    <a:lstStyle/>
                    <a:p>
                      <a:pPr>
                        <a:lnSpc>
                          <a:spcPts val="2500"/>
                        </a:lnSpc>
                      </a:pPr>
                      <a:r>
                        <a:rPr lang="zh-TW" altLang="en-US" sz="1800" dirty="0" smtClean="0">
                          <a:latin typeface="華康中特圓體" panose="020F0809000000000000" pitchFamily="49" charset="-120"/>
                          <a:ea typeface="華康中特圓體" panose="020F0809000000000000" pitchFamily="49" charset="-120"/>
                        </a:rPr>
                        <a:t>交易標的為公職人員服務或受其監督之機關團體所提供，並以公定價格交易。</a:t>
                      </a:r>
                      <a:endParaRPr lang="zh-TW" altLang="en-US" sz="1800" b="1" dirty="0" smtClean="0">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hMerge="1">
                  <a:txBody>
                    <a:bodyPr/>
                    <a:lstStyle/>
                    <a:p>
                      <a:endParaRPr lang="zh-TW" altLang="en-US" sz="1800" b="1" dirty="0">
                        <a:latin typeface="標楷體" panose="03000509000000000000" pitchFamily="65" charset="-120"/>
                        <a:ea typeface="標楷體" panose="03000509000000000000" pitchFamily="65" charset="-120"/>
                      </a:endParaRPr>
                    </a:p>
                  </a:txBody>
                  <a:tcPr anchor="ctr">
                    <a:solidFill>
                      <a:schemeClr val="accent6">
                        <a:lumMod val="20000"/>
                        <a:lumOff val="80000"/>
                      </a:schemeClr>
                    </a:solidFill>
                  </a:tcPr>
                </a:tc>
              </a:tr>
              <a:tr h="682764">
                <a:tc>
                  <a:txBody>
                    <a:bodyPr/>
                    <a:lstStyle/>
                    <a:p>
                      <a:pPr marL="0" marR="0" indent="0" algn="ctr" defTabSz="914400" rtl="0" eaLnBrk="1" fontAlgn="auto" latinLnBrk="0" hangingPunct="1">
                        <a:lnSpc>
                          <a:spcPts val="2500"/>
                        </a:lnSpc>
                        <a:spcBef>
                          <a:spcPts val="0"/>
                        </a:spcBef>
                        <a:spcAft>
                          <a:spcPts val="0"/>
                        </a:spcAft>
                        <a:buClrTx/>
                        <a:buSzTx/>
                        <a:buFontTx/>
                        <a:buNone/>
                        <a:tabLst/>
                        <a:defRPr/>
                      </a:pPr>
                      <a:r>
                        <a:rPr lang="en-US" altLang="zh-TW" sz="1800" dirty="0" smtClean="0">
                          <a:latin typeface="華康中特圓體" panose="020F0809000000000000" pitchFamily="49" charset="-120"/>
                          <a:ea typeface="華康中特圓體" panose="020F0809000000000000" pitchFamily="49" charset="-120"/>
                        </a:rPr>
                        <a:t>5</a:t>
                      </a:r>
                      <a:endParaRPr lang="zh-TW" altLang="en-US" sz="1800" b="1" dirty="0">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gridSpan="2">
                  <a:txBody>
                    <a:bodyPr/>
                    <a:lstStyle/>
                    <a:p>
                      <a:pPr marL="0" marR="0" indent="0" algn="l" defTabSz="914400" rtl="0" eaLnBrk="1" fontAlgn="auto" latinLnBrk="0" hangingPunct="1">
                        <a:lnSpc>
                          <a:spcPts val="2500"/>
                        </a:lnSpc>
                        <a:spcBef>
                          <a:spcPts val="0"/>
                        </a:spcBef>
                        <a:spcAft>
                          <a:spcPts val="0"/>
                        </a:spcAft>
                        <a:buClrTx/>
                        <a:buSzTx/>
                        <a:buFontTx/>
                        <a:buNone/>
                        <a:tabLst/>
                        <a:defRPr/>
                      </a:pPr>
                      <a:r>
                        <a:rPr lang="zh-TW" altLang="en-US" sz="1800" dirty="0" smtClean="0">
                          <a:latin typeface="華康中特圓體" panose="020F0809000000000000" pitchFamily="49" charset="-120"/>
                          <a:ea typeface="華康中特圓體" panose="020F0809000000000000" pitchFamily="49" charset="-120"/>
                        </a:rPr>
                        <a:t>公營事業機構執行國家建設、公共政策或為公益用途申請承租、承購、委託經營、改良利用國有非公用不動產。</a:t>
                      </a:r>
                      <a:endParaRPr lang="zh-TW" altLang="en-US" sz="1800" b="1" dirty="0">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hMerge="1">
                  <a:txBody>
                    <a:bodyPr/>
                    <a:lstStyle/>
                    <a:p>
                      <a:endParaRPr lang="zh-TW" altLang="en-US" sz="1800" b="1" dirty="0">
                        <a:latin typeface="標楷體" panose="03000509000000000000" pitchFamily="65" charset="-120"/>
                        <a:ea typeface="標楷體" panose="03000509000000000000" pitchFamily="65" charset="-120"/>
                      </a:endParaRPr>
                    </a:p>
                  </a:txBody>
                  <a:tcPr anchor="ctr"/>
                </a:tc>
              </a:tr>
              <a:tr h="441121">
                <a:tc>
                  <a:txBody>
                    <a:bodyPr/>
                    <a:lstStyle/>
                    <a:p>
                      <a:pPr marL="0" marR="0" indent="0" algn="ctr" defTabSz="914400" rtl="0" eaLnBrk="1" fontAlgn="auto" latinLnBrk="0" hangingPunct="1">
                        <a:lnSpc>
                          <a:spcPts val="2500"/>
                        </a:lnSpc>
                        <a:spcBef>
                          <a:spcPts val="0"/>
                        </a:spcBef>
                        <a:spcAft>
                          <a:spcPts val="0"/>
                        </a:spcAft>
                        <a:buClrTx/>
                        <a:buSzTx/>
                        <a:buFontTx/>
                        <a:buNone/>
                        <a:tabLst/>
                        <a:defRPr/>
                      </a:pPr>
                      <a:r>
                        <a:rPr lang="en-US" altLang="zh-TW" sz="1800" dirty="0" smtClean="0">
                          <a:latin typeface="華康中特圓體" panose="020F0809000000000000" pitchFamily="49" charset="-120"/>
                          <a:ea typeface="華康中特圓體" panose="020F0809000000000000" pitchFamily="49" charset="-120"/>
                        </a:rPr>
                        <a:t>6</a:t>
                      </a:r>
                      <a:endParaRPr lang="zh-TW" altLang="en-US" sz="1800" b="1" dirty="0">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gridSpan="2">
                  <a:txBody>
                    <a:bodyPr/>
                    <a:lstStyle/>
                    <a:p>
                      <a:pPr marL="0" marR="0" indent="0" algn="l" defTabSz="914400" rtl="0" eaLnBrk="1" fontAlgn="auto" latinLnBrk="0" hangingPunct="1">
                        <a:lnSpc>
                          <a:spcPts val="2500"/>
                        </a:lnSpc>
                        <a:spcBef>
                          <a:spcPts val="0"/>
                        </a:spcBef>
                        <a:spcAft>
                          <a:spcPts val="0"/>
                        </a:spcAft>
                        <a:buClrTx/>
                        <a:buSzTx/>
                        <a:buFontTx/>
                        <a:buNone/>
                        <a:tabLst/>
                        <a:defRPr/>
                      </a:pPr>
                      <a:r>
                        <a:rPr lang="zh-TW" altLang="en-US" sz="1800" dirty="0" smtClean="0">
                          <a:latin typeface="華康中特圓體" panose="020F0809000000000000" pitchFamily="49" charset="-120"/>
                          <a:ea typeface="華康中特圓體" panose="020F0809000000000000" pitchFamily="49" charset="-120"/>
                        </a:rPr>
                        <a:t>一定金額以下之補助及交易。</a:t>
                      </a:r>
                      <a:r>
                        <a:rPr lang="en-US" altLang="zh-TW" sz="1800" dirty="0" smtClean="0">
                          <a:latin typeface="華康中特圓體" panose="020F0809000000000000" pitchFamily="49" charset="-120"/>
                          <a:ea typeface="華康中特圓體" panose="020F0809000000000000" pitchFamily="49" charset="-120"/>
                        </a:rPr>
                        <a:t>(</a:t>
                      </a:r>
                      <a:r>
                        <a:rPr lang="zh-TW" altLang="en-US" sz="1800" dirty="0" smtClean="0">
                          <a:latin typeface="華康中特圓體" panose="020F0809000000000000" pitchFamily="49" charset="-120"/>
                          <a:ea typeface="華康中特圓體" panose="020F0809000000000000" pitchFamily="49" charset="-120"/>
                        </a:rPr>
                        <a:t>由行政院會同監察院定之</a:t>
                      </a:r>
                      <a:r>
                        <a:rPr lang="en-US" altLang="zh-TW" sz="1800" dirty="0" smtClean="0">
                          <a:latin typeface="華康中特圓體" panose="020F0809000000000000" pitchFamily="49" charset="-120"/>
                          <a:ea typeface="華康中特圓體" panose="020F0809000000000000" pitchFamily="49" charset="-120"/>
                        </a:rPr>
                        <a:t>)</a:t>
                      </a:r>
                      <a:endParaRPr lang="zh-TW" altLang="en-US" sz="1800" b="1" dirty="0">
                        <a:latin typeface="華康中特圓體" panose="020F0809000000000000" pitchFamily="49" charset="-120"/>
                        <a:ea typeface="華康中特圓體" panose="020F0809000000000000" pitchFamily="49" charset="-120"/>
                      </a:endParaRPr>
                    </a:p>
                  </a:txBody>
                  <a:tcPr anchor="ctr">
                    <a:lnL w="1270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bg1"/>
                    </a:solidFill>
                  </a:tcPr>
                </a:tc>
                <a:tc hMerge="1">
                  <a:txBody>
                    <a:bodyPr/>
                    <a:lstStyle/>
                    <a:p>
                      <a:endParaRPr lang="zh-TW" altLang="en-US" sz="1800" b="1" dirty="0">
                        <a:latin typeface="標楷體" panose="03000509000000000000" pitchFamily="65" charset="-120"/>
                        <a:ea typeface="標楷體" panose="03000509000000000000" pitchFamily="65" charset="-120"/>
                      </a:endParaRPr>
                    </a:p>
                  </a:txBody>
                  <a:tcPr anchor="ctr"/>
                </a:tc>
              </a:tr>
            </a:tbl>
          </a:graphicData>
        </a:graphic>
      </p:graphicFrame>
      <p:sp>
        <p:nvSpPr>
          <p:cNvPr id="2" name="矩形 1"/>
          <p:cNvSpPr/>
          <p:nvPr/>
        </p:nvSpPr>
        <p:spPr>
          <a:xfrm>
            <a:off x="1607086" y="332656"/>
            <a:ext cx="5622052" cy="461665"/>
          </a:xfrm>
          <a:prstGeom prst="rect">
            <a:avLst/>
          </a:prstGeom>
        </p:spPr>
        <p:txBody>
          <a:bodyPr wrap="none">
            <a:spAutoFit/>
          </a:bodyPr>
          <a:lstStyle/>
          <a:p>
            <a:r>
              <a:rPr lang="zh-TW" altLang="en-US"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超特明體(P)" panose="02020E00000000000000" pitchFamily="18" charset="-120"/>
                <a:ea typeface="華康超特明體(P)" panose="02020E00000000000000" pitchFamily="18" charset="-120"/>
              </a:rPr>
              <a:t>與機關團體為交易補助之</a:t>
            </a:r>
            <a:r>
              <a:rPr lang="zh-TW" altLang="en-US"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超特明體(P)" panose="02020E00000000000000" pitchFamily="18" charset="-120"/>
                <a:ea typeface="華康超特明體(P)" panose="02020E00000000000000" pitchFamily="18" charset="-120"/>
              </a:rPr>
              <a:t>例外情形</a:t>
            </a:r>
            <a:r>
              <a:rPr lang="en-US" altLang="zh-TW"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超特明體(P)" panose="02020E00000000000000" pitchFamily="18" charset="-120"/>
                <a:ea typeface="華康超特明體(P)" panose="02020E00000000000000" pitchFamily="18" charset="-120"/>
              </a:rPr>
              <a:t>(</a:t>
            </a:r>
            <a:r>
              <a:rPr lang="zh-TW" altLang="en-US"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超特明體(P)" panose="02020E00000000000000" pitchFamily="18" charset="-120"/>
                <a:ea typeface="華康超特明體(P)" panose="02020E00000000000000" pitchFamily="18" charset="-120"/>
              </a:rPr>
              <a:t>新增</a:t>
            </a:r>
            <a:r>
              <a:rPr lang="en-US" altLang="zh-TW"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超特明體(P)" panose="02020E00000000000000" pitchFamily="18" charset="-120"/>
                <a:ea typeface="華康超特明體(P)" panose="02020E00000000000000" pitchFamily="18" charset="-120"/>
              </a:rPr>
              <a:t>)</a:t>
            </a:r>
          </a:p>
        </p:txBody>
      </p:sp>
      <p:sp>
        <p:nvSpPr>
          <p:cNvPr id="16" name="右大括弧 15"/>
          <p:cNvSpPr/>
          <p:nvPr/>
        </p:nvSpPr>
        <p:spPr>
          <a:xfrm>
            <a:off x="5652120" y="1124744"/>
            <a:ext cx="288032" cy="3024336"/>
          </a:xfrm>
          <a:prstGeom prst="rightBrace">
            <a:avLst>
              <a:gd name="adj1" fmla="val 55615"/>
              <a:gd name="adj2" fmla="val 50000"/>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zh-TW" altLang="en-US"/>
          </a:p>
        </p:txBody>
      </p:sp>
    </p:spTree>
    <p:extLst>
      <p:ext uri="{BB962C8B-B14F-4D97-AF65-F5344CB8AC3E}">
        <p14:creationId xmlns:p14="http://schemas.microsoft.com/office/powerpoint/2010/main" val="27346073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2466020" y="548680"/>
            <a:ext cx="4211960" cy="720080"/>
          </a:xfrm>
          <a:ln>
            <a:noFill/>
          </a:ln>
        </p:spPr>
        <p:style>
          <a:lnRef idx="2">
            <a:schemeClr val="accent4"/>
          </a:lnRef>
          <a:fillRef idx="1">
            <a:schemeClr val="lt1"/>
          </a:fillRef>
          <a:effectRef idx="0">
            <a:schemeClr val="accent4"/>
          </a:effectRef>
          <a:fontRef idx="minor">
            <a:schemeClr val="dk1"/>
          </a:fontRef>
        </p:style>
        <p:txBody>
          <a:bodyPr>
            <a:noAutofit/>
          </a:bodyPr>
          <a:lstStyle/>
          <a:p>
            <a:r>
              <a:rPr lang="zh-TW" alt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違反本法之罰鍰</a:t>
            </a:r>
            <a:endParaRPr lang="zh-TW" altLang="en-US" sz="3600" dirty="0">
              <a:latin typeface="華康中特圓體(P)" panose="020F0800000000000000" pitchFamily="34" charset="-120"/>
              <a:ea typeface="華康中特圓體(P)" panose="020F0800000000000000" pitchFamily="34" charset="-120"/>
            </a:endParaRPr>
          </a:p>
        </p:txBody>
      </p:sp>
      <p:graphicFrame>
        <p:nvGraphicFramePr>
          <p:cNvPr id="5" name="表格 4"/>
          <p:cNvGraphicFramePr>
            <a:graphicFrameLocks noGrp="1"/>
          </p:cNvGraphicFramePr>
          <p:nvPr>
            <p:extLst>
              <p:ext uri="{D42A27DB-BD31-4B8C-83A1-F6EECF244321}">
                <p14:modId xmlns:p14="http://schemas.microsoft.com/office/powerpoint/2010/main" val="3648626146"/>
              </p:ext>
            </p:extLst>
          </p:nvPr>
        </p:nvGraphicFramePr>
        <p:xfrm>
          <a:off x="1181707" y="1473096"/>
          <a:ext cx="6780585" cy="3627616"/>
        </p:xfrm>
        <a:graphic>
          <a:graphicData uri="http://schemas.openxmlformats.org/drawingml/2006/table">
            <a:tbl>
              <a:tblPr firstRow="1" bandRow="1">
                <a:tableStyleId>{1E171933-4619-4E11-9A3F-F7608DF75F80}</a:tableStyleId>
              </a:tblPr>
              <a:tblGrid>
                <a:gridCol w="2068585"/>
                <a:gridCol w="2356000"/>
                <a:gridCol w="2356000"/>
              </a:tblGrid>
              <a:tr h="447824">
                <a:tc>
                  <a:txBody>
                    <a:bodyPr/>
                    <a:lstStyle/>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違反規範</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tcPr>
                </a:tc>
                <a:tc>
                  <a:txBody>
                    <a:bodyPr/>
                    <a:lstStyle/>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裁罰金額</a:t>
                      </a:r>
                      <a:r>
                        <a:rPr lang="en-US" altLang="zh-TW" sz="2000" dirty="0" smtClean="0">
                          <a:latin typeface="華康中特圓體" panose="020F0809000000000000" pitchFamily="49" charset="-120"/>
                          <a:ea typeface="華康中特圓體" panose="020F0809000000000000" pitchFamily="49" charset="-120"/>
                        </a:rPr>
                        <a:t>(</a:t>
                      </a:r>
                      <a:r>
                        <a:rPr lang="zh-TW" altLang="en-US" sz="2000" dirty="0" smtClean="0">
                          <a:latin typeface="華康中特圓體" panose="020F0809000000000000" pitchFamily="49" charset="-120"/>
                          <a:ea typeface="華康中特圓體" panose="020F0809000000000000" pitchFamily="49" charset="-120"/>
                        </a:rPr>
                        <a:t>修正前</a:t>
                      </a:r>
                      <a:r>
                        <a:rPr lang="en-US" altLang="zh-TW" sz="2000" dirty="0" smtClean="0">
                          <a:latin typeface="華康中特圓體" panose="020F0809000000000000" pitchFamily="49" charset="-120"/>
                          <a:ea typeface="華康中特圓體" panose="020F0809000000000000" pitchFamily="49" charset="-120"/>
                        </a:rPr>
                        <a:t>)</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tcPr>
                </a:tc>
                <a:tc>
                  <a:txBody>
                    <a:bodyPr/>
                    <a:lstStyle/>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a:t>
                      </a:r>
                      <a:r>
                        <a:rPr lang="zh-TW" altLang="en-US" sz="2000" dirty="0" smtClean="0">
                          <a:latin typeface="華康中特圓體" panose="020F0809000000000000" pitchFamily="49" charset="-120"/>
                          <a:ea typeface="華康中特圓體" panose="020F0809000000000000" pitchFamily="49" charset="-120"/>
                        </a:rPr>
                        <a:t>修正後</a:t>
                      </a:r>
                      <a:r>
                        <a:rPr lang="en-US" altLang="zh-TW" sz="2000" dirty="0" smtClean="0">
                          <a:latin typeface="華康中特圓體" panose="020F0809000000000000" pitchFamily="49" charset="-120"/>
                          <a:ea typeface="華康中特圓體" panose="020F0809000000000000" pitchFamily="49" charset="-120"/>
                        </a:rPr>
                        <a:t>)</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tcPr>
                </a:tc>
              </a:tr>
              <a:tr h="360040">
                <a:tc>
                  <a:txBody>
                    <a:bodyPr/>
                    <a:lstStyle/>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自行迴避</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tcPr>
                </a:tc>
                <a:tc>
                  <a:txBody>
                    <a:bodyPr/>
                    <a:lstStyle/>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100~500</a:t>
                      </a:r>
                      <a:r>
                        <a:rPr lang="zh-TW" altLang="en-US" sz="2000" dirty="0" smtClean="0">
                          <a:latin typeface="華康中特圓體" panose="020F0809000000000000" pitchFamily="49" charset="-120"/>
                          <a:ea typeface="華康中特圓體" panose="020F0809000000000000" pitchFamily="49" charset="-120"/>
                        </a:rPr>
                        <a:t>萬</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tcPr>
                </a:tc>
                <a:tc>
                  <a:txBody>
                    <a:bodyPr/>
                    <a:lstStyle/>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10~200</a:t>
                      </a:r>
                      <a:r>
                        <a:rPr lang="zh-TW" altLang="en-US" sz="2000" dirty="0" smtClean="0">
                          <a:latin typeface="華康中特圓體" panose="020F0809000000000000" pitchFamily="49" charset="-120"/>
                          <a:ea typeface="華康中特圓體" panose="020F0809000000000000" pitchFamily="49" charset="-120"/>
                        </a:rPr>
                        <a:t>萬</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tcPr>
                </a:tc>
              </a:tr>
              <a:tr h="354320">
                <a:tc>
                  <a:txBody>
                    <a:bodyPr/>
                    <a:lstStyle/>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職權令其迴避</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tcPr>
                </a:tc>
                <a:tc>
                  <a:txBody>
                    <a:bodyPr/>
                    <a:lstStyle/>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150~750</a:t>
                      </a:r>
                      <a:r>
                        <a:rPr lang="zh-TW" altLang="en-US" sz="2000" dirty="0" smtClean="0">
                          <a:latin typeface="華康中特圓體" panose="020F0809000000000000" pitchFamily="49" charset="-120"/>
                          <a:ea typeface="華康中特圓體" panose="020F0809000000000000" pitchFamily="49" charset="-120"/>
                        </a:rPr>
                        <a:t>萬</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dirty="0" smtClean="0">
                          <a:latin typeface="華康中特圓體" panose="020F0809000000000000" pitchFamily="49" charset="-120"/>
                          <a:ea typeface="華康中特圓體" panose="020F0809000000000000" pitchFamily="49" charset="-120"/>
                        </a:rPr>
                        <a:t>15~300</a:t>
                      </a:r>
                      <a:r>
                        <a:rPr lang="zh-TW" altLang="en-US" sz="2000" dirty="0" smtClean="0">
                          <a:latin typeface="華康中特圓體" panose="020F0809000000000000" pitchFamily="49" charset="-120"/>
                          <a:ea typeface="華康中特圓體" panose="020F0809000000000000" pitchFamily="49" charset="-120"/>
                        </a:rPr>
                        <a:t>萬</a:t>
                      </a:r>
                      <a:r>
                        <a:rPr lang="en-US" altLang="zh-TW" sz="2000" dirty="0" smtClean="0">
                          <a:latin typeface="華康中特圓體" panose="020F0809000000000000" pitchFamily="49" charset="-120"/>
                          <a:ea typeface="華康中特圓體" panose="020F0809000000000000" pitchFamily="49" charset="-120"/>
                        </a:rPr>
                        <a:t>(</a:t>
                      </a:r>
                      <a:r>
                        <a:rPr lang="zh-TW" altLang="en-US" sz="2000" dirty="0" smtClean="0">
                          <a:latin typeface="華康中特圓體" panose="020F0809000000000000" pitchFamily="49" charset="-120"/>
                          <a:ea typeface="華康中特圓體" panose="020F0809000000000000" pitchFamily="49" charset="-120"/>
                        </a:rPr>
                        <a:t>得按次</a:t>
                      </a:r>
                      <a:r>
                        <a:rPr lang="en-US" altLang="zh-TW" sz="2000" dirty="0" smtClean="0">
                          <a:latin typeface="華康中特圓體" panose="020F0809000000000000" pitchFamily="49" charset="-120"/>
                          <a:ea typeface="華康中特圓體" panose="020F0809000000000000" pitchFamily="49" charset="-120"/>
                        </a:rPr>
                        <a:t>)</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tcPr>
                </a:tc>
              </a:tr>
              <a:tr h="492616">
                <a:tc>
                  <a:txBody>
                    <a:bodyPr/>
                    <a:lstStyle/>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假藉職權</a:t>
                      </a:r>
                      <a:endParaRPr lang="en-US" altLang="zh-TW" sz="2000" dirty="0" smtClean="0">
                        <a:latin typeface="華康中特圓體" panose="020F0809000000000000" pitchFamily="49" charset="-120"/>
                        <a:ea typeface="華康中特圓體" panose="020F0809000000000000" pitchFamily="49" charset="-120"/>
                      </a:endParaRPr>
                    </a:p>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圖利禁止</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6">
                        <a:lumMod val="60000"/>
                        <a:lumOff val="40000"/>
                      </a:schemeClr>
                    </a:solidFill>
                  </a:tcPr>
                </a:tc>
                <a:tc>
                  <a:txBody>
                    <a:bodyPr/>
                    <a:lstStyle/>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100~500</a:t>
                      </a:r>
                      <a:r>
                        <a:rPr lang="zh-TW" altLang="en-US" sz="2000" dirty="0" smtClean="0">
                          <a:latin typeface="華康中特圓體" panose="020F0809000000000000" pitchFamily="49" charset="-120"/>
                          <a:ea typeface="華康中特圓體" panose="020F0809000000000000" pitchFamily="49" charset="-120"/>
                        </a:rPr>
                        <a:t>萬</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6">
                        <a:lumMod val="60000"/>
                        <a:lumOff val="40000"/>
                      </a:schemeClr>
                    </a:solidFill>
                  </a:tcPr>
                </a:tc>
                <a:tc>
                  <a:txBody>
                    <a:bodyPr/>
                    <a:lstStyle/>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30~600</a:t>
                      </a:r>
                      <a:r>
                        <a:rPr lang="zh-TW" altLang="en-US" sz="2000" dirty="0" smtClean="0">
                          <a:latin typeface="華康中特圓體" panose="020F0809000000000000" pitchFamily="49" charset="-120"/>
                          <a:ea typeface="華康中特圓體" panose="020F0809000000000000" pitchFamily="49" charset="-120"/>
                        </a:rPr>
                        <a:t>萬</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6">
                        <a:lumMod val="60000"/>
                        <a:lumOff val="40000"/>
                      </a:schemeClr>
                    </a:solidFill>
                  </a:tcPr>
                </a:tc>
              </a:tr>
              <a:tr h="492616">
                <a:tc>
                  <a:txBody>
                    <a:bodyPr/>
                    <a:lstStyle/>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請託關說禁止</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6">
                        <a:lumMod val="20000"/>
                        <a:lumOff val="80000"/>
                      </a:schemeClr>
                    </a:solidFill>
                  </a:tcPr>
                </a:tc>
                <a:tc>
                  <a:txBody>
                    <a:bodyPr/>
                    <a:lstStyle/>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100~500</a:t>
                      </a:r>
                      <a:r>
                        <a:rPr lang="zh-TW" altLang="en-US" sz="2000" dirty="0" smtClean="0">
                          <a:latin typeface="華康中特圓體" panose="020F0809000000000000" pitchFamily="49" charset="-120"/>
                          <a:ea typeface="華康中特圓體" panose="020F0809000000000000" pitchFamily="49" charset="-120"/>
                        </a:rPr>
                        <a:t>萬</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6">
                        <a:lumMod val="20000"/>
                        <a:lumOff val="80000"/>
                      </a:schemeClr>
                    </a:solidFill>
                  </a:tcPr>
                </a:tc>
                <a:tc>
                  <a:txBody>
                    <a:bodyPr/>
                    <a:lstStyle/>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30~600</a:t>
                      </a:r>
                      <a:r>
                        <a:rPr lang="zh-TW" altLang="en-US" sz="2000" dirty="0" smtClean="0">
                          <a:latin typeface="華康中特圓體" panose="020F0809000000000000" pitchFamily="49" charset="-120"/>
                          <a:ea typeface="華康中特圓體" panose="020F0809000000000000" pitchFamily="49" charset="-120"/>
                        </a:rPr>
                        <a:t>萬</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6">
                        <a:lumMod val="20000"/>
                        <a:lumOff val="80000"/>
                      </a:schemeClr>
                    </a:solidFill>
                  </a:tcPr>
                </a:tc>
              </a:tr>
              <a:tr h="492616">
                <a:tc>
                  <a:txBody>
                    <a:bodyPr/>
                    <a:lstStyle/>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補助或交易</a:t>
                      </a:r>
                      <a:endParaRPr lang="en-US" altLang="zh-TW" sz="2000" dirty="0" smtClean="0">
                        <a:latin typeface="華康中特圓體" panose="020F0809000000000000" pitchFamily="49" charset="-120"/>
                        <a:ea typeface="華康中特圓體" panose="020F0809000000000000" pitchFamily="49" charset="-120"/>
                      </a:endParaRPr>
                    </a:p>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行為禁止</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6">
                        <a:lumMod val="40000"/>
                        <a:lumOff val="60000"/>
                      </a:schemeClr>
                    </a:solidFill>
                  </a:tcPr>
                </a:tc>
                <a:tc>
                  <a:txBody>
                    <a:bodyPr/>
                    <a:lstStyle/>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依交易金額</a:t>
                      </a:r>
                      <a:endParaRPr lang="en-US" altLang="zh-TW" sz="2000" dirty="0" smtClean="0">
                        <a:latin typeface="華康中特圓體" panose="020F0809000000000000" pitchFamily="49" charset="-120"/>
                        <a:ea typeface="華康中特圓體" panose="020F0809000000000000" pitchFamily="49" charset="-120"/>
                      </a:endParaRPr>
                    </a:p>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1</a:t>
                      </a:r>
                      <a:r>
                        <a:rPr lang="zh-TW" altLang="en-US" sz="2000" dirty="0" smtClean="0">
                          <a:latin typeface="華康中特圓體" panose="020F0809000000000000" pitchFamily="49" charset="-120"/>
                          <a:ea typeface="華康中特圓體" panose="020F0809000000000000" pitchFamily="49" charset="-120"/>
                        </a:rPr>
                        <a:t>萬</a:t>
                      </a:r>
                      <a:r>
                        <a:rPr lang="en-US" altLang="zh-TW" sz="2000" dirty="0" smtClean="0">
                          <a:latin typeface="華康中特圓體" panose="020F0809000000000000" pitchFamily="49" charset="-120"/>
                          <a:ea typeface="華康中特圓體" panose="020F0809000000000000" pitchFamily="49" charset="-120"/>
                        </a:rPr>
                        <a:t>~</a:t>
                      </a:r>
                      <a:r>
                        <a:rPr lang="zh-TW" altLang="en-US" sz="2000" dirty="0" smtClean="0">
                          <a:latin typeface="華康中特圓體" panose="020F0809000000000000" pitchFamily="49" charset="-120"/>
                          <a:ea typeface="華康中特圓體" panose="020F0809000000000000" pitchFamily="49" charset="-120"/>
                        </a:rPr>
                        <a:t>該交易金額</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6">
                        <a:lumMod val="40000"/>
                        <a:lumOff val="60000"/>
                      </a:schemeClr>
                    </a:solidFill>
                  </a:tcPr>
                </a:tc>
                <a:tc>
                  <a:txBody>
                    <a:bodyPr/>
                    <a:lstStyle/>
                    <a:p>
                      <a:pPr algn="ctr">
                        <a:lnSpc>
                          <a:spcPct val="100000"/>
                        </a:lnSpc>
                      </a:pPr>
                      <a:r>
                        <a:rPr lang="zh-TW" altLang="en-US" sz="2000" dirty="0" smtClean="0">
                          <a:latin typeface="華康中特圓體" panose="020F0809000000000000" pitchFamily="49" charset="-120"/>
                          <a:ea typeface="華康中特圓體" panose="020F0809000000000000" pitchFamily="49" charset="-120"/>
                        </a:rPr>
                        <a:t>依交易或補助金額</a:t>
                      </a:r>
                      <a:endParaRPr lang="en-US" altLang="zh-TW" sz="2000" dirty="0" smtClean="0">
                        <a:latin typeface="華康中特圓體" panose="020F0809000000000000" pitchFamily="49" charset="-120"/>
                        <a:ea typeface="華康中特圓體" panose="020F0809000000000000" pitchFamily="49" charset="-120"/>
                      </a:endParaRPr>
                    </a:p>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1</a:t>
                      </a:r>
                      <a:r>
                        <a:rPr lang="zh-TW" altLang="en-US" sz="2000" dirty="0" smtClean="0">
                          <a:latin typeface="華康中特圓體" panose="020F0809000000000000" pitchFamily="49" charset="-120"/>
                          <a:ea typeface="華康中特圓體" panose="020F0809000000000000" pitchFamily="49" charset="-120"/>
                        </a:rPr>
                        <a:t>萬</a:t>
                      </a:r>
                      <a:r>
                        <a:rPr lang="en-US" altLang="zh-TW" sz="2000" dirty="0" smtClean="0">
                          <a:latin typeface="華康中特圓體" panose="020F0809000000000000" pitchFamily="49" charset="-120"/>
                          <a:ea typeface="華康中特圓體" panose="020F0809000000000000" pitchFamily="49" charset="-120"/>
                        </a:rPr>
                        <a:t>~</a:t>
                      </a:r>
                      <a:r>
                        <a:rPr lang="zh-TW" altLang="en-US" sz="2000" dirty="0" smtClean="0">
                          <a:latin typeface="華康中特圓體" panose="020F0809000000000000" pitchFamily="49" charset="-120"/>
                          <a:ea typeface="華康中特圓體" panose="020F0809000000000000" pitchFamily="49" charset="-120"/>
                        </a:rPr>
                        <a:t>該交易金額</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6">
                        <a:lumMod val="40000"/>
                        <a:lumOff val="60000"/>
                      </a:schemeClr>
                    </a:solidFill>
                  </a:tcPr>
                </a:tc>
              </a:tr>
              <a:tr h="492616">
                <a:tc>
                  <a:txBody>
                    <a:bodyPr/>
                    <a:lstStyle/>
                    <a:p>
                      <a:pPr algn="ctr">
                        <a:lnSpc>
                          <a:spcPct val="100000"/>
                        </a:lnSpc>
                      </a:pPr>
                      <a:r>
                        <a:rPr lang="zh-TW" altLang="en-US" sz="2000" dirty="0" smtClean="0">
                          <a:solidFill>
                            <a:srgbClr val="FF0000"/>
                          </a:solidFill>
                          <a:latin typeface="華康中特圓體" panose="020F0809000000000000" pitchFamily="49" charset="-120"/>
                          <a:ea typeface="華康中特圓體" panose="020F0809000000000000" pitchFamily="49" charset="-120"/>
                        </a:rPr>
                        <a:t>身分揭露義務</a:t>
                      </a:r>
                      <a:endParaRPr lang="zh-TW" altLang="en-US" sz="2000" b="1" dirty="0">
                        <a:solidFill>
                          <a:srgbClr val="FF0000"/>
                        </a:solidFill>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3">
                        <a:lumMod val="20000"/>
                        <a:lumOff val="80000"/>
                      </a:schemeClr>
                    </a:solidFill>
                  </a:tcPr>
                </a:tc>
                <a:tc>
                  <a:txBody>
                    <a:bodyPr/>
                    <a:lstStyle/>
                    <a:p>
                      <a:pPr algn="ctr">
                        <a:lnSpc>
                          <a:spcPct val="100000"/>
                        </a:lnSpc>
                      </a:pPr>
                      <a:r>
                        <a:rPr lang="en-US" altLang="zh-TW" sz="2000" b="0" dirty="0" smtClean="0">
                          <a:latin typeface="華康中特圓體" panose="020F0809000000000000" pitchFamily="49" charset="-120"/>
                          <a:ea typeface="華康中特圓體" panose="020F0809000000000000" pitchFamily="49" charset="-120"/>
                        </a:rPr>
                        <a:t>-</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3">
                        <a:lumMod val="20000"/>
                        <a:lumOff val="80000"/>
                      </a:schemeClr>
                    </a:solidFill>
                  </a:tcPr>
                </a:tc>
                <a:tc>
                  <a:txBody>
                    <a:bodyPr/>
                    <a:lstStyle/>
                    <a:p>
                      <a:pPr algn="ctr">
                        <a:lnSpc>
                          <a:spcPct val="100000"/>
                        </a:lnSpc>
                      </a:pPr>
                      <a:r>
                        <a:rPr lang="en-US" altLang="zh-TW" sz="2000" dirty="0" smtClean="0">
                          <a:latin typeface="華康中特圓體" panose="020F0809000000000000" pitchFamily="49" charset="-120"/>
                          <a:ea typeface="華康中特圓體" panose="020F0809000000000000" pitchFamily="49" charset="-120"/>
                        </a:rPr>
                        <a:t>5~50</a:t>
                      </a:r>
                      <a:r>
                        <a:rPr lang="zh-TW" altLang="en-US" sz="2000" dirty="0" smtClean="0">
                          <a:latin typeface="華康中特圓體" panose="020F0809000000000000" pitchFamily="49" charset="-120"/>
                          <a:ea typeface="華康中特圓體" panose="020F0809000000000000" pitchFamily="49" charset="-120"/>
                        </a:rPr>
                        <a:t>萬</a:t>
                      </a:r>
                      <a:r>
                        <a:rPr lang="en-US" altLang="zh-TW" sz="2000" dirty="0" smtClean="0">
                          <a:latin typeface="華康中特圓體" panose="020F0809000000000000" pitchFamily="49" charset="-120"/>
                          <a:ea typeface="華康中特圓體" panose="020F0809000000000000" pitchFamily="49" charset="-120"/>
                        </a:rPr>
                        <a:t>(</a:t>
                      </a:r>
                      <a:r>
                        <a:rPr lang="zh-TW" altLang="en-US" sz="2000" dirty="0" smtClean="0">
                          <a:latin typeface="華康中特圓體" panose="020F0809000000000000" pitchFamily="49" charset="-120"/>
                          <a:ea typeface="華康中特圓體" panose="020F0809000000000000" pitchFamily="49" charset="-120"/>
                        </a:rPr>
                        <a:t>得按次</a:t>
                      </a:r>
                      <a:r>
                        <a:rPr lang="en-US" altLang="zh-TW" sz="2000" dirty="0" smtClean="0">
                          <a:latin typeface="華康中特圓體" panose="020F0809000000000000" pitchFamily="49" charset="-120"/>
                          <a:ea typeface="華康中特圓體" panose="020F0809000000000000" pitchFamily="49" charset="-120"/>
                        </a:rPr>
                        <a:t>)</a:t>
                      </a:r>
                      <a:endParaRPr lang="zh-TW" altLang="en-US" sz="2000" b="1" dirty="0">
                        <a:latin typeface="華康中特圓體" panose="020F0809000000000000" pitchFamily="49" charset="-120"/>
                        <a:ea typeface="華康中特圓體" panose="020F0809000000000000" pitchFamily="49" charset="-120"/>
                      </a:endParaRPr>
                    </a:p>
                  </a:txBody>
                  <a:tcPr anchor="ctr">
                    <a:lnL w="6350" cap="flat" cmpd="sng" algn="ctr">
                      <a:solidFill>
                        <a:srgbClr val="7030A0"/>
                      </a:solidFill>
                      <a:prstDash val="sysDashDot"/>
                      <a:round/>
                      <a:headEnd type="none" w="med" len="med"/>
                      <a:tailEnd type="none" w="med" len="med"/>
                    </a:lnL>
                    <a:lnR w="6350" cap="flat" cmpd="sng" algn="ctr">
                      <a:solidFill>
                        <a:srgbClr val="7030A0"/>
                      </a:solidFill>
                      <a:prstDash val="sysDashDot"/>
                      <a:round/>
                      <a:headEnd type="none" w="med" len="med"/>
                      <a:tailEnd type="none" w="med" len="med"/>
                    </a:lnR>
                    <a:lnT w="6350" cap="flat" cmpd="sng" algn="ctr">
                      <a:solidFill>
                        <a:srgbClr val="7030A0"/>
                      </a:solidFill>
                      <a:prstDash val="sysDashDot"/>
                      <a:round/>
                      <a:headEnd type="none" w="med" len="med"/>
                      <a:tailEnd type="none" w="med" len="med"/>
                    </a:lnT>
                    <a:lnB w="6350" cap="flat" cmpd="sng" algn="ctr">
                      <a:solidFill>
                        <a:srgbClr val="7030A0"/>
                      </a:solidFill>
                      <a:prstDash val="sysDashDot"/>
                      <a:round/>
                      <a:headEnd type="none" w="med" len="med"/>
                      <a:tailEnd type="none" w="med" len="med"/>
                    </a:lnB>
                    <a:solidFill>
                      <a:schemeClr val="accent3">
                        <a:lumMod val="20000"/>
                        <a:lumOff val="80000"/>
                      </a:schemeClr>
                    </a:solidFill>
                  </a:tcPr>
                </a:tc>
              </a:tr>
            </a:tbl>
          </a:graphicData>
        </a:graphic>
      </p:graphicFrame>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5373216"/>
            <a:ext cx="2034235" cy="1202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圓角矩形 2"/>
          <p:cNvSpPr/>
          <p:nvPr/>
        </p:nvSpPr>
        <p:spPr>
          <a:xfrm>
            <a:off x="5652120" y="1340768"/>
            <a:ext cx="2520280" cy="3888432"/>
          </a:xfrm>
          <a:prstGeom prst="roundRect">
            <a:avLst/>
          </a:prstGeom>
          <a:noFill/>
          <a:ln>
            <a:prstDash val="sysDot"/>
          </a:ln>
          <a:effectLst>
            <a:glow rad="63500">
              <a:schemeClr val="accent6">
                <a:satMod val="175000"/>
                <a:alpha val="40000"/>
              </a:schemeClr>
            </a:glow>
          </a:effectLst>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spTree>
    <p:extLst>
      <p:ext uri="{BB962C8B-B14F-4D97-AF65-F5344CB8AC3E}">
        <p14:creationId xmlns:p14="http://schemas.microsoft.com/office/powerpoint/2010/main" val="14492912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2719865276"/>
              </p:ext>
            </p:extLst>
          </p:nvPr>
        </p:nvGraphicFramePr>
        <p:xfrm>
          <a:off x="1379984" y="1875538"/>
          <a:ext cx="6504384" cy="3497680"/>
        </p:xfrm>
        <a:graphic>
          <a:graphicData uri="http://schemas.openxmlformats.org/drawingml/2006/table">
            <a:tbl>
              <a:tblPr firstRow="1" bandRow="1">
                <a:effectLst/>
                <a:tableStyleId>{5940675A-B579-460E-94D1-54222C63F5DA}</a:tableStyleId>
              </a:tblPr>
              <a:tblGrid>
                <a:gridCol w="1004238"/>
                <a:gridCol w="5500146"/>
              </a:tblGrid>
              <a:tr h="874420">
                <a:tc>
                  <a:txBody>
                    <a:bodyPr/>
                    <a:lstStyle/>
                    <a:p>
                      <a:pPr algn="ctr">
                        <a:lnSpc>
                          <a:spcPct val="150000"/>
                        </a:lnSpc>
                      </a:pPr>
                      <a:r>
                        <a:rPr lang="zh-TW" altLang="en-US" sz="2000" b="1" dirty="0" smtClean="0">
                          <a:latin typeface="華康中特圓體(P)" panose="020F0800000000000000" pitchFamily="34" charset="-120"/>
                          <a:ea typeface="華康中特圓體(P)" panose="020F0800000000000000" pitchFamily="34" charset="-120"/>
                        </a:rPr>
                        <a:t>目的</a:t>
                      </a:r>
                      <a:endParaRPr lang="zh-TW" altLang="en-US" sz="2000" b="1" dirty="0">
                        <a:latin typeface="華康中特圓體(P)" panose="020F0800000000000000" pitchFamily="34" charset="-120"/>
                        <a:ea typeface="華康中特圓體(P)" panose="020F0800000000000000" pitchFamily="34" charset="-120"/>
                      </a:endParaRPr>
                    </a:p>
                  </a:txBody>
                  <a:tcPr anchor="ctr">
                    <a:solidFill>
                      <a:srgbClr val="F8F56F">
                        <a:alpha val="89804"/>
                      </a:srgbClr>
                    </a:solidFill>
                  </a:tcPr>
                </a:tc>
                <a:tc>
                  <a:txBody>
                    <a:bodyPr/>
                    <a:lstStyle/>
                    <a:p>
                      <a:pPr algn="l">
                        <a:lnSpc>
                          <a:spcPts val="2400"/>
                        </a:lnSpc>
                      </a:pPr>
                      <a:r>
                        <a:rPr lang="zh-TW" altLang="en-US" sz="2000" b="1" dirty="0" smtClean="0">
                          <a:solidFill>
                            <a:schemeClr val="tx1"/>
                          </a:solidFill>
                          <a:latin typeface="華康中特圓體(P)" panose="020F0800000000000000" pitchFamily="34" charset="-120"/>
                          <a:ea typeface="華康中特圓體(P)" panose="020F0800000000000000" pitchFamily="34" charset="-120"/>
                        </a:rPr>
                        <a:t>監察院、法務部及政風機構調查公職人員及其關係人違反本法情事</a:t>
                      </a:r>
                      <a:endParaRPr lang="zh-TW" altLang="en-US" sz="2000" b="1" dirty="0">
                        <a:solidFill>
                          <a:schemeClr val="tx1"/>
                        </a:solidFill>
                        <a:latin typeface="華康中特圓體(P)" panose="020F0800000000000000" pitchFamily="34" charset="-120"/>
                        <a:ea typeface="華康中特圓體(P)" panose="020F0800000000000000" pitchFamily="34" charset="-120"/>
                      </a:endParaRPr>
                    </a:p>
                  </a:txBody>
                  <a:tcPr anchor="ctr">
                    <a:solidFill>
                      <a:srgbClr val="FFFFCC">
                        <a:alpha val="89804"/>
                      </a:srgbClr>
                    </a:solidFill>
                  </a:tcPr>
                </a:tc>
              </a:tr>
              <a:tr h="874420">
                <a:tc>
                  <a:txBody>
                    <a:bodyPr/>
                    <a:lstStyle/>
                    <a:p>
                      <a:pPr algn="ctr">
                        <a:lnSpc>
                          <a:spcPct val="100000"/>
                        </a:lnSpc>
                      </a:pPr>
                      <a:r>
                        <a:rPr lang="zh-TW" altLang="en-US" sz="2000" b="1" dirty="0" smtClean="0">
                          <a:latin typeface="華康中特圓體(P)" panose="020F0800000000000000" pitchFamily="34" charset="-120"/>
                          <a:ea typeface="華康中特圓體(P)" panose="020F0800000000000000" pitchFamily="34" charset="-120"/>
                        </a:rPr>
                        <a:t>受查詢對象</a:t>
                      </a:r>
                      <a:endParaRPr lang="zh-TW" altLang="en-US" sz="2000" b="1" dirty="0">
                        <a:latin typeface="華康中特圓體(P)" panose="020F0800000000000000" pitchFamily="34" charset="-120"/>
                        <a:ea typeface="華康中特圓體(P)" panose="020F0800000000000000" pitchFamily="34" charset="-120"/>
                      </a:endParaRPr>
                    </a:p>
                  </a:txBody>
                  <a:tcPr anchor="ctr">
                    <a:solidFill>
                      <a:schemeClr val="accent5">
                        <a:lumMod val="40000"/>
                        <a:lumOff val="60000"/>
                      </a:schemeClr>
                    </a:solidFill>
                  </a:tcPr>
                </a:tc>
                <a:tc>
                  <a:txBody>
                    <a:bodyPr/>
                    <a:lstStyle/>
                    <a:p>
                      <a:pPr algn="l">
                        <a:lnSpc>
                          <a:spcPct val="100000"/>
                        </a:lnSpc>
                      </a:pPr>
                      <a:r>
                        <a:rPr lang="zh-TW" altLang="en-US" sz="2000" b="1" dirty="0" smtClean="0">
                          <a:latin typeface="華康中特圓體(P)" panose="020F0800000000000000" pitchFamily="34" charset="-120"/>
                          <a:ea typeface="華康中特圓體(P)" panose="020F0800000000000000" pitchFamily="34" charset="-120"/>
                        </a:rPr>
                        <a:t>有關機關</a:t>
                      </a:r>
                      <a:r>
                        <a:rPr lang="en-US" altLang="zh-TW" sz="2000" b="1" dirty="0" smtClean="0">
                          <a:latin typeface="華康中特圓體(P)" panose="020F0800000000000000" pitchFamily="34" charset="-120"/>
                          <a:ea typeface="華康中特圓體(P)" panose="020F0800000000000000" pitchFamily="34" charset="-120"/>
                        </a:rPr>
                        <a:t>(</a:t>
                      </a:r>
                      <a:r>
                        <a:rPr lang="zh-TW" altLang="en-US" sz="2000" b="1" dirty="0" smtClean="0">
                          <a:latin typeface="華康中特圓體(P)" panose="020F0800000000000000" pitchFamily="34" charset="-120"/>
                          <a:ea typeface="華康中特圓體(P)" panose="020F0800000000000000" pitchFamily="34" charset="-120"/>
                        </a:rPr>
                        <a:t>構</a:t>
                      </a:r>
                      <a:r>
                        <a:rPr lang="en-US" altLang="zh-TW" sz="2000" b="1" dirty="0" smtClean="0">
                          <a:latin typeface="華康中特圓體(P)" panose="020F0800000000000000" pitchFamily="34" charset="-120"/>
                          <a:ea typeface="華康中特圓體(P)" panose="020F0800000000000000" pitchFamily="34" charset="-120"/>
                        </a:rPr>
                        <a:t>)</a:t>
                      </a:r>
                      <a:r>
                        <a:rPr lang="zh-TW" altLang="en-US" sz="2000" b="1" dirty="0" smtClean="0">
                          <a:latin typeface="華康中特圓體(P)" panose="020F0800000000000000" pitchFamily="34" charset="-120"/>
                          <a:ea typeface="華康中特圓體(P)" panose="020F0800000000000000" pitchFamily="34" charset="-120"/>
                        </a:rPr>
                        <a:t>、法人、團體或個人</a:t>
                      </a:r>
                      <a:endParaRPr lang="zh-TW" altLang="en-US" sz="2000" b="1" dirty="0">
                        <a:latin typeface="華康中特圓體(P)" panose="020F0800000000000000" pitchFamily="34" charset="-120"/>
                        <a:ea typeface="華康中特圓體(P)" panose="020F0800000000000000" pitchFamily="34" charset="-120"/>
                      </a:endParaRPr>
                    </a:p>
                  </a:txBody>
                  <a:tcPr anchor="ctr">
                    <a:solidFill>
                      <a:schemeClr val="accent5">
                        <a:lumMod val="20000"/>
                        <a:lumOff val="80000"/>
                      </a:schemeClr>
                    </a:solidFill>
                  </a:tcPr>
                </a:tc>
              </a:tr>
              <a:tr h="874420">
                <a:tc>
                  <a:txBody>
                    <a:bodyPr/>
                    <a:lstStyle/>
                    <a:p>
                      <a:pPr algn="ctr">
                        <a:lnSpc>
                          <a:spcPct val="150000"/>
                        </a:lnSpc>
                      </a:pPr>
                      <a:r>
                        <a:rPr lang="zh-TW" altLang="en-US" sz="2000" b="1" dirty="0" smtClean="0">
                          <a:latin typeface="華康中特圓體(P)" panose="020F0800000000000000" pitchFamily="34" charset="-120"/>
                          <a:ea typeface="華康中特圓體(P)" panose="020F0800000000000000" pitchFamily="34" charset="-120"/>
                        </a:rPr>
                        <a:t>配合</a:t>
                      </a:r>
                      <a:endParaRPr lang="en-US" altLang="zh-TW" sz="2000" b="1" dirty="0" smtClean="0">
                        <a:latin typeface="華康中特圓體(P)" panose="020F0800000000000000" pitchFamily="34" charset="-120"/>
                        <a:ea typeface="華康中特圓體(P)" panose="020F0800000000000000" pitchFamily="34" charset="-120"/>
                      </a:endParaRPr>
                    </a:p>
                    <a:p>
                      <a:pPr algn="ctr">
                        <a:lnSpc>
                          <a:spcPts val="2000"/>
                        </a:lnSpc>
                      </a:pPr>
                      <a:r>
                        <a:rPr lang="zh-TW" altLang="en-US" sz="2000" b="1" dirty="0" smtClean="0">
                          <a:latin typeface="華康中特圓體(P)" panose="020F0800000000000000" pitchFamily="34" charset="-120"/>
                          <a:ea typeface="華康中特圓體(P)" panose="020F0800000000000000" pitchFamily="34" charset="-120"/>
                        </a:rPr>
                        <a:t>義務</a:t>
                      </a:r>
                      <a:endParaRPr lang="zh-TW" altLang="en-US" sz="2000" b="1" dirty="0">
                        <a:latin typeface="華康中特圓體(P)" panose="020F0800000000000000" pitchFamily="34" charset="-120"/>
                        <a:ea typeface="華康中特圓體(P)" panose="020F0800000000000000" pitchFamily="34" charset="-120"/>
                      </a:endParaRPr>
                    </a:p>
                  </a:txBody>
                  <a:tcPr anchor="ctr">
                    <a:solidFill>
                      <a:schemeClr val="accent6">
                        <a:lumMod val="40000"/>
                        <a:lumOff val="60000"/>
                      </a:schemeClr>
                    </a:solidFill>
                  </a:tcPr>
                </a:tc>
                <a:tc>
                  <a:txBody>
                    <a:bodyPr/>
                    <a:lstStyle/>
                    <a:p>
                      <a:pPr algn="l">
                        <a:lnSpc>
                          <a:spcPct val="150000"/>
                        </a:lnSpc>
                      </a:pPr>
                      <a:r>
                        <a:rPr lang="zh-TW" altLang="en-US" sz="2000" b="1" dirty="0" smtClean="0">
                          <a:latin typeface="華康中特圓體(P)" panose="020F0800000000000000" pitchFamily="34" charset="-120"/>
                          <a:ea typeface="華康中特圓體(P)" panose="020F0800000000000000" pitchFamily="34" charset="-120"/>
                        </a:rPr>
                        <a:t>受查詢者有據實說明或提供必要資料之義務</a:t>
                      </a:r>
                      <a:endParaRPr lang="zh-TW" altLang="en-US" sz="2000" b="1" dirty="0">
                        <a:latin typeface="華康中特圓體(P)" panose="020F0800000000000000" pitchFamily="34" charset="-120"/>
                        <a:ea typeface="華康中特圓體(P)" panose="020F0800000000000000" pitchFamily="34" charset="-120"/>
                      </a:endParaRPr>
                    </a:p>
                  </a:txBody>
                  <a:tcPr anchor="ctr">
                    <a:solidFill>
                      <a:srgbClr val="FDE6D3"/>
                    </a:solidFill>
                  </a:tcPr>
                </a:tc>
              </a:tr>
              <a:tr h="874420">
                <a:tc>
                  <a:txBody>
                    <a:bodyPr/>
                    <a:lstStyle/>
                    <a:p>
                      <a:pPr algn="ctr">
                        <a:lnSpc>
                          <a:spcPct val="150000"/>
                        </a:lnSpc>
                      </a:pPr>
                      <a:r>
                        <a:rPr lang="zh-TW" altLang="en-US" sz="2000" b="1" dirty="0" smtClean="0">
                          <a:latin typeface="華康中特圓體(P)" panose="020F0800000000000000" pitchFamily="34" charset="-120"/>
                          <a:ea typeface="華康中特圓體(P)" panose="020F0800000000000000" pitchFamily="34" charset="-120"/>
                        </a:rPr>
                        <a:t>裁罰</a:t>
                      </a:r>
                      <a:endParaRPr lang="zh-TW" altLang="en-US" sz="2000" b="1" dirty="0">
                        <a:latin typeface="華康中特圓體(P)" panose="020F0800000000000000" pitchFamily="34" charset="-120"/>
                        <a:ea typeface="華康中特圓體(P)" panose="020F0800000000000000" pitchFamily="34" charset="-120"/>
                      </a:endParaRPr>
                    </a:p>
                  </a:txBody>
                  <a:tcPr anchor="ctr">
                    <a:solidFill>
                      <a:schemeClr val="accent3">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1" dirty="0" smtClean="0">
                          <a:latin typeface="華康中特圓體(P)" panose="020F0800000000000000" pitchFamily="34" charset="-120"/>
                          <a:ea typeface="華康中特圓體(P)" panose="020F0800000000000000" pitchFamily="34" charset="-120"/>
                        </a:rPr>
                        <a:t>無正當理由拒絕或為不實說明、提供者，</a:t>
                      </a:r>
                      <a:endParaRPr lang="en-US" altLang="zh-TW" sz="2000" b="1" dirty="0" smtClean="0">
                        <a:latin typeface="華康中特圓體(P)" panose="020F0800000000000000" pitchFamily="34" charset="-120"/>
                        <a:ea typeface="華康中特圓體(P)" panose="020F0800000000000000" pitchFamily="34" charset="-120"/>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1" dirty="0" smtClean="0">
                          <a:latin typeface="華康中特圓體(P)" panose="020F0800000000000000" pitchFamily="34" charset="-120"/>
                          <a:ea typeface="華康中特圓體(P)" panose="020F0800000000000000" pitchFamily="34" charset="-120"/>
                        </a:rPr>
                        <a:t>處新臺幣 </a:t>
                      </a:r>
                      <a:r>
                        <a:rPr lang="en-US" altLang="zh-TW" sz="2000" b="1" dirty="0" smtClean="0">
                          <a:latin typeface="華康中特圓體(P)" panose="020F0800000000000000" pitchFamily="34" charset="-120"/>
                          <a:ea typeface="華康中特圓體(P)" panose="020F0800000000000000" pitchFamily="34" charset="-120"/>
                        </a:rPr>
                        <a:t>2~20</a:t>
                      </a:r>
                      <a:r>
                        <a:rPr lang="zh-TW" altLang="en-US" sz="2000" b="1" dirty="0" smtClean="0">
                          <a:latin typeface="華康中特圓體(P)" panose="020F0800000000000000" pitchFamily="34" charset="-120"/>
                          <a:ea typeface="華康中特圓體(P)" panose="020F0800000000000000" pitchFamily="34" charset="-120"/>
                        </a:rPr>
                        <a:t>萬罰鍰。</a:t>
                      </a:r>
                      <a:endParaRPr lang="zh-TW" altLang="en-US" sz="2000" b="1" dirty="0">
                        <a:latin typeface="華康中特圓體(P)" panose="020F0800000000000000" pitchFamily="34" charset="-120"/>
                        <a:ea typeface="華康中特圓體(P)" panose="020F0800000000000000" pitchFamily="34" charset="-120"/>
                      </a:endParaRPr>
                    </a:p>
                  </a:txBody>
                  <a:tcPr anchor="ctr">
                    <a:solidFill>
                      <a:schemeClr val="accent3">
                        <a:lumMod val="20000"/>
                        <a:lumOff val="80000"/>
                      </a:schemeClr>
                    </a:solidFill>
                  </a:tcPr>
                </a:tc>
              </a:tr>
            </a:tbl>
          </a:graphicData>
        </a:graphic>
      </p:graphicFrame>
      <p:sp>
        <p:nvSpPr>
          <p:cNvPr id="3" name="矩形 2"/>
          <p:cNvSpPr/>
          <p:nvPr/>
        </p:nvSpPr>
        <p:spPr>
          <a:xfrm>
            <a:off x="1943241" y="755993"/>
            <a:ext cx="5080237" cy="584775"/>
          </a:xfrm>
          <a:prstGeom prst="rect">
            <a:avLst/>
          </a:prstGeom>
        </p:spPr>
        <p:txBody>
          <a:bodyPr wrap="none">
            <a:spAutoFit/>
          </a:bodyPr>
          <a:lstStyle/>
          <a:p>
            <a:r>
              <a:rPr lang="zh-TW" altLang="en-US" sz="32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受查詢機關</a:t>
            </a:r>
            <a:r>
              <a:rPr lang="zh-TW" alt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之配合義務</a:t>
            </a:r>
            <a:r>
              <a:rPr lang="en-US" altLang="zh-TW"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a:t>
            </a:r>
            <a:r>
              <a:rPr lang="zh-TW" altLang="en-US"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新增</a:t>
            </a:r>
            <a:r>
              <a:rPr lang="en-US" altLang="zh-TW"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rPr>
              <a:t>)</a:t>
            </a:r>
            <a:endParaRPr lang="zh-TW" altLang="en-US"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華康中特圓體(P)" panose="020F0800000000000000" pitchFamily="34" charset="-120"/>
              <a:ea typeface="華康中特圓體(P)" panose="020F0800000000000000" pitchFamily="34" charset="-120"/>
            </a:endParaRPr>
          </a:p>
        </p:txBody>
      </p:sp>
      <p:sp>
        <p:nvSpPr>
          <p:cNvPr id="7" name="文字方塊 6"/>
          <p:cNvSpPr txBox="1"/>
          <p:nvPr/>
        </p:nvSpPr>
        <p:spPr>
          <a:xfrm>
            <a:off x="6613493" y="5949280"/>
            <a:ext cx="1702923" cy="461665"/>
          </a:xfrm>
          <a:prstGeom prst="rect">
            <a:avLst/>
          </a:prstGeom>
          <a:noFill/>
        </p:spPr>
        <p:txBody>
          <a:bodyPr wrap="square" rtlCol="0">
            <a:spAutoFit/>
          </a:bodyPr>
          <a:lstStyle/>
          <a:p>
            <a:r>
              <a:rPr lang="en-US" altLang="zh-TW" sz="2400" b="1" dirty="0" smtClean="0">
                <a:latin typeface="Brush Script MT" panose="03060802040406070304" pitchFamily="66" charset="0"/>
                <a:ea typeface="華康超特明體(P)" panose="02020E00000000000000" pitchFamily="18" charset="-120"/>
              </a:rPr>
              <a:t>~ The End ~</a:t>
            </a:r>
            <a:endParaRPr lang="zh-TW" altLang="en-US" sz="2400" b="1" dirty="0">
              <a:latin typeface="Brush Script MT" panose="03060802040406070304" pitchFamily="66" charset="0"/>
              <a:ea typeface="華康超特明體(P)" panose="02020E00000000000000" pitchFamily="18" charset="-120"/>
            </a:endParaRPr>
          </a:p>
        </p:txBody>
      </p:sp>
    </p:spTree>
    <p:extLst>
      <p:ext uri="{BB962C8B-B14F-4D97-AF65-F5344CB8AC3E}">
        <p14:creationId xmlns:p14="http://schemas.microsoft.com/office/powerpoint/2010/main" val="196512336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4541</TotalTime>
  <Words>1402</Words>
  <Application>Microsoft Office PowerPoint</Application>
  <PresentationFormat>如螢幕大小 (4:3)</PresentationFormat>
  <Paragraphs>188</Paragraphs>
  <Slides>12</Slides>
  <Notes>10</Notes>
  <HiddenSlides>0</HiddenSlides>
  <MMClips>0</MMClips>
  <ScaleCrop>false</ScaleCrop>
  <HeadingPairs>
    <vt:vector size="4" baseType="variant">
      <vt:variant>
        <vt:lpstr>佈景主題</vt:lpstr>
      </vt:variant>
      <vt:variant>
        <vt:i4>1</vt:i4>
      </vt:variant>
      <vt:variant>
        <vt:lpstr>投影片標題</vt:lpstr>
      </vt:variant>
      <vt:variant>
        <vt:i4>12</vt:i4>
      </vt:variant>
    </vt:vector>
  </HeadingPairs>
  <TitlesOfParts>
    <vt:vector size="13" baseType="lpstr">
      <vt:lpstr>Office 佈景主題</vt:lpstr>
      <vt:lpstr>公職人員利益衝突迴避法 (以下簡稱本法) 懶人包</vt:lpstr>
      <vt:lpstr>PowerPoint 簡報</vt:lpstr>
      <vt:lpstr>PowerPoint 簡報</vt:lpstr>
      <vt:lpstr>PowerPoint 簡報</vt:lpstr>
      <vt:lpstr>本法所稱「公職人員之關係人」下圖①~⑦</vt:lpstr>
      <vt:lpstr>二親等以內親屬列表</vt:lpstr>
      <vt:lpstr>公職人員「自行迴避」之時機</vt:lpstr>
      <vt:lpstr>自行迴避之義務及程序</vt:lpstr>
      <vt:lpstr>行為禁止規範</vt:lpstr>
      <vt:lpstr>PowerPoint 簡報</vt:lpstr>
      <vt:lpstr>違反本法之罰鍰</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只有公務員才適用公職人員利益衝突迴避法嗎?</dc:title>
  <dc:creator>王芳蘭</dc:creator>
  <cp:lastModifiedBy>王芳蘭</cp:lastModifiedBy>
  <cp:revision>298</cp:revision>
  <cp:lastPrinted>2018-09-04T09:56:57Z</cp:lastPrinted>
  <dcterms:created xsi:type="dcterms:W3CDTF">2018-05-17T08:06:20Z</dcterms:created>
  <dcterms:modified xsi:type="dcterms:W3CDTF">2018-09-04T09:58:06Z</dcterms:modified>
</cp:coreProperties>
</file>