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60" r:id="rId2"/>
  </p:sldMasterIdLst>
  <p:sldIdLst>
    <p:sldId id="256" r:id="rId3"/>
    <p:sldId id="277" r:id="rId4"/>
    <p:sldId id="281" r:id="rId5"/>
    <p:sldId id="259" r:id="rId6"/>
    <p:sldId id="265" r:id="rId7"/>
    <p:sldId id="280" r:id="rId8"/>
    <p:sldId id="278" r:id="rId9"/>
    <p:sldId id="257" r:id="rId10"/>
    <p:sldId id="279" r:id="rId11"/>
    <p:sldId id="258" r:id="rId12"/>
    <p:sldId id="273" r:id="rId13"/>
    <p:sldId id="263" r:id="rId14"/>
    <p:sldId id="261" r:id="rId15"/>
    <p:sldId id="266" r:id="rId16"/>
    <p:sldId id="262" r:id="rId17"/>
    <p:sldId id="270" r:id="rId18"/>
    <p:sldId id="271" r:id="rId19"/>
    <p:sldId id="272" r:id="rId20"/>
    <p:sldId id="276" r:id="rId21"/>
    <p:sldId id="274" r:id="rId22"/>
    <p:sldId id="275" r:id="rId23"/>
    <p:sldId id="288" r:id="rId24"/>
    <p:sldId id="291" r:id="rId25"/>
    <p:sldId id="297" r:id="rId26"/>
    <p:sldId id="284" r:id="rId27"/>
    <p:sldId id="285" r:id="rId28"/>
    <p:sldId id="264" r:id="rId29"/>
    <p:sldId id="267" r:id="rId30"/>
    <p:sldId id="268" r:id="rId31"/>
    <p:sldId id="269" r:id="rId32"/>
    <p:sldId id="282" r:id="rId33"/>
    <p:sldId id="296" r:id="rId34"/>
    <p:sldId id="290" r:id="rId35"/>
    <p:sldId id="292" r:id="rId36"/>
    <p:sldId id="293" r:id="rId37"/>
    <p:sldId id="294" r:id="rId38"/>
    <p:sldId id="295" r:id="rId39"/>
    <p:sldId id="286" r:id="rId40"/>
    <p:sldId id="287" r:id="rId41"/>
    <p:sldId id="289" r:id="rId42"/>
  </p:sldIdLst>
  <p:sldSz cx="12192000" cy="6858000"/>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571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中等深淺樣式 2 - 輔色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F5AB1C69-6EDB-4FF4-983F-18BD219EF322}" styleName="中等深淺樣式 2 - 輔色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E25E649-3F16-4E02-A733-19D2CDBF48F0}" styleName="中等深淺樣式 3 - 輔色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365"/>
    <p:restoredTop sz="95903"/>
  </p:normalViewPr>
  <p:slideViewPr>
    <p:cSldViewPr snapToGrid="0" snapToObjects="1">
      <p:cViewPr varScale="1">
        <p:scale>
          <a:sx n="115" d="100"/>
          <a:sy n="115" d="100"/>
        </p:scale>
        <p:origin x="582"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presProps" Target="pres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33BBBF55-7E68-AD4D-B87E-9B2147AC2F1E}"/>
              </a:ext>
            </a:extLst>
          </p:cNvPr>
          <p:cNvSpPr>
            <a:spLocks noGrp="1"/>
          </p:cNvSpPr>
          <p:nvPr>
            <p:ph type="ctrTitle"/>
          </p:nvPr>
        </p:nvSpPr>
        <p:spPr>
          <a:xfrm>
            <a:off x="1524000" y="1122363"/>
            <a:ext cx="9144000" cy="2387600"/>
          </a:xfrm>
        </p:spPr>
        <p:txBody>
          <a:bodyPr anchor="b"/>
          <a:lstStyle>
            <a:lvl1pPr algn="ctr">
              <a:defRPr sz="6000"/>
            </a:lvl1pPr>
          </a:lstStyle>
          <a:p>
            <a:r>
              <a:rPr kumimoji="1" lang="zh-TW" altLang="en-US"/>
              <a:t>按一下以編輯母片標題樣式</a:t>
            </a:r>
          </a:p>
        </p:txBody>
      </p:sp>
      <p:sp>
        <p:nvSpPr>
          <p:cNvPr id="3" name="副標題 2">
            <a:extLst>
              <a:ext uri="{FF2B5EF4-FFF2-40B4-BE49-F238E27FC236}">
                <a16:creationId xmlns:a16="http://schemas.microsoft.com/office/drawing/2014/main" id="{B0CFFC1F-4129-F04D-9848-2EAB19AC740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TW" altLang="en-US"/>
              <a:t>按一下以編輯母片子標題樣式</a:t>
            </a:r>
          </a:p>
        </p:txBody>
      </p:sp>
      <p:sp>
        <p:nvSpPr>
          <p:cNvPr id="4" name="日期版面配置區 3">
            <a:extLst>
              <a:ext uri="{FF2B5EF4-FFF2-40B4-BE49-F238E27FC236}">
                <a16:creationId xmlns:a16="http://schemas.microsoft.com/office/drawing/2014/main" id="{9F8E09FD-2A98-964C-8A18-3CAFC73D517B}"/>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9D186804-897A-CC46-90B0-5A21B46A155D}"/>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0E2CF2BE-3754-FB4B-943F-CA93A424905C}"/>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42822620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6D911AA-23CF-EC40-B3F1-E371B865A155}"/>
              </a:ext>
            </a:extLst>
          </p:cNvPr>
          <p:cNvSpPr>
            <a:spLocks noGrp="1"/>
          </p:cNvSpPr>
          <p:nvPr>
            <p:ph type="title"/>
          </p:nvPr>
        </p:nvSpPr>
        <p:spPr/>
        <p:txBody>
          <a:bodyPr/>
          <a:lstStyle/>
          <a:p>
            <a:r>
              <a:rPr kumimoji="1" lang="zh-TW" altLang="en-US"/>
              <a:t>按一下以編輯母片標題樣式</a:t>
            </a:r>
          </a:p>
        </p:txBody>
      </p:sp>
      <p:sp>
        <p:nvSpPr>
          <p:cNvPr id="3" name="內容版面配置區 2">
            <a:extLst>
              <a:ext uri="{FF2B5EF4-FFF2-40B4-BE49-F238E27FC236}">
                <a16:creationId xmlns:a16="http://schemas.microsoft.com/office/drawing/2014/main" id="{8BF3C227-F05E-2C4F-B5C6-48C878A0928A}"/>
              </a:ext>
            </a:extLst>
          </p:cNvPr>
          <p:cNvSpPr>
            <a:spLocks noGrp="1"/>
          </p:cNvSpPr>
          <p:nvPr>
            <p:ph idx="1"/>
          </p:nvPr>
        </p:nvSpPr>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A03D3984-8A73-8C4E-A015-F0DF33514C8A}"/>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77B6C629-4E18-E544-A59F-E5FA491495C9}"/>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FB9C1DDB-C559-A84B-B3EC-3AAF7383BE0E}"/>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171760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60E3293A-C554-A543-9A31-B2B7732E2ED2}"/>
              </a:ext>
            </a:extLst>
          </p:cNvPr>
          <p:cNvSpPr>
            <a:spLocks noGrp="1"/>
          </p:cNvSpPr>
          <p:nvPr>
            <p:ph type="title"/>
          </p:nvPr>
        </p:nvSpPr>
        <p:spPr>
          <a:xfrm>
            <a:off x="831850" y="1709738"/>
            <a:ext cx="10515600" cy="2852737"/>
          </a:xfrm>
        </p:spPr>
        <p:txBody>
          <a:bodyPr anchor="b"/>
          <a:lstStyle>
            <a:lvl1pPr>
              <a:defRPr sz="6000"/>
            </a:lvl1pPr>
          </a:lstStyle>
          <a:p>
            <a:r>
              <a:rPr kumimoji="1" lang="zh-TW" altLang="en-US"/>
              <a:t>按一下以編輯母片標題樣式</a:t>
            </a:r>
          </a:p>
        </p:txBody>
      </p:sp>
      <p:sp>
        <p:nvSpPr>
          <p:cNvPr id="3" name="文字版面配置區 2">
            <a:extLst>
              <a:ext uri="{FF2B5EF4-FFF2-40B4-BE49-F238E27FC236}">
                <a16:creationId xmlns:a16="http://schemas.microsoft.com/office/drawing/2014/main" id="{D38A60C8-8C43-A240-9A68-E7CD4F80C3F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TW" altLang="en-US"/>
              <a:t>按一下以編輯母片文字樣式</a:t>
            </a:r>
          </a:p>
        </p:txBody>
      </p:sp>
      <p:sp>
        <p:nvSpPr>
          <p:cNvPr id="4" name="日期版面配置區 3">
            <a:extLst>
              <a:ext uri="{FF2B5EF4-FFF2-40B4-BE49-F238E27FC236}">
                <a16:creationId xmlns:a16="http://schemas.microsoft.com/office/drawing/2014/main" id="{C5D31185-7F4F-CE40-B1AC-331DEB5CEED1}"/>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A1615CDC-8EAC-094B-AB96-9F24011E4076}"/>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7052B785-BCE6-954A-ACC6-0670F24F67D7}"/>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10101191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E15682B-1AE9-944C-A404-7AC89689818A}"/>
              </a:ext>
            </a:extLst>
          </p:cNvPr>
          <p:cNvSpPr>
            <a:spLocks noGrp="1"/>
          </p:cNvSpPr>
          <p:nvPr>
            <p:ph type="title"/>
          </p:nvPr>
        </p:nvSpPr>
        <p:spPr/>
        <p:txBody>
          <a:bodyPr/>
          <a:lstStyle/>
          <a:p>
            <a:r>
              <a:rPr kumimoji="1" lang="zh-TW" altLang="en-US"/>
              <a:t>按一下以編輯母片標題樣式</a:t>
            </a:r>
          </a:p>
        </p:txBody>
      </p:sp>
      <p:sp>
        <p:nvSpPr>
          <p:cNvPr id="3" name="內容版面配置區 2">
            <a:extLst>
              <a:ext uri="{FF2B5EF4-FFF2-40B4-BE49-F238E27FC236}">
                <a16:creationId xmlns:a16="http://schemas.microsoft.com/office/drawing/2014/main" id="{6AAFF38A-3BF6-514B-9D68-DCBC5A3FFE52}"/>
              </a:ext>
            </a:extLst>
          </p:cNvPr>
          <p:cNvSpPr>
            <a:spLocks noGrp="1"/>
          </p:cNvSpPr>
          <p:nvPr>
            <p:ph sz="half" idx="1"/>
          </p:nvPr>
        </p:nvSpPr>
        <p:spPr>
          <a:xfrm>
            <a:off x="838200" y="1825625"/>
            <a:ext cx="5181600" cy="435133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內容版面配置區 3">
            <a:extLst>
              <a:ext uri="{FF2B5EF4-FFF2-40B4-BE49-F238E27FC236}">
                <a16:creationId xmlns:a16="http://schemas.microsoft.com/office/drawing/2014/main" id="{333EF5C2-57CE-024B-8306-2C91F626D2A8}"/>
              </a:ext>
            </a:extLst>
          </p:cNvPr>
          <p:cNvSpPr>
            <a:spLocks noGrp="1"/>
          </p:cNvSpPr>
          <p:nvPr>
            <p:ph sz="half" idx="2"/>
          </p:nvPr>
        </p:nvSpPr>
        <p:spPr>
          <a:xfrm>
            <a:off x="6172200" y="1825625"/>
            <a:ext cx="5181600" cy="435133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5" name="日期版面配置區 4">
            <a:extLst>
              <a:ext uri="{FF2B5EF4-FFF2-40B4-BE49-F238E27FC236}">
                <a16:creationId xmlns:a16="http://schemas.microsoft.com/office/drawing/2014/main" id="{A4DACF2D-FB5A-B648-A2A8-64797DC9D73B}"/>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6" name="頁尾版面配置區 5">
            <a:extLst>
              <a:ext uri="{FF2B5EF4-FFF2-40B4-BE49-F238E27FC236}">
                <a16:creationId xmlns:a16="http://schemas.microsoft.com/office/drawing/2014/main" id="{CC1E6BC5-D4A4-B74D-9570-1D07AF37B92F}"/>
              </a:ext>
            </a:extLst>
          </p:cNvPr>
          <p:cNvSpPr>
            <a:spLocks noGrp="1"/>
          </p:cNvSpPr>
          <p:nvPr>
            <p:ph type="ftr" sz="quarter" idx="11"/>
          </p:nvPr>
        </p:nvSpPr>
        <p:spPr/>
        <p:txBody>
          <a:bodyPr/>
          <a:lstStyle/>
          <a:p>
            <a:endParaRPr kumimoji="1" lang="zh-TW" altLang="en-US"/>
          </a:p>
        </p:txBody>
      </p:sp>
      <p:sp>
        <p:nvSpPr>
          <p:cNvPr id="7" name="投影片編號版面配置區 6">
            <a:extLst>
              <a:ext uri="{FF2B5EF4-FFF2-40B4-BE49-F238E27FC236}">
                <a16:creationId xmlns:a16="http://schemas.microsoft.com/office/drawing/2014/main" id="{475BC2C2-3A88-DF4A-A739-1B99758371C3}"/>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42456116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5493493-1462-3849-A118-D6CF3EA6E2A6}"/>
              </a:ext>
            </a:extLst>
          </p:cNvPr>
          <p:cNvSpPr>
            <a:spLocks noGrp="1"/>
          </p:cNvSpPr>
          <p:nvPr>
            <p:ph type="title"/>
          </p:nvPr>
        </p:nvSpPr>
        <p:spPr>
          <a:xfrm>
            <a:off x="839788" y="365125"/>
            <a:ext cx="10515600" cy="1325563"/>
          </a:xfrm>
        </p:spPr>
        <p:txBody>
          <a:bodyPr/>
          <a:lstStyle/>
          <a:p>
            <a:r>
              <a:rPr kumimoji="1" lang="zh-TW" altLang="en-US"/>
              <a:t>按一下以編輯母片標題樣式</a:t>
            </a:r>
          </a:p>
        </p:txBody>
      </p:sp>
      <p:sp>
        <p:nvSpPr>
          <p:cNvPr id="3" name="文字版面配置區 2">
            <a:extLst>
              <a:ext uri="{FF2B5EF4-FFF2-40B4-BE49-F238E27FC236}">
                <a16:creationId xmlns:a16="http://schemas.microsoft.com/office/drawing/2014/main" id="{23E89A4D-6DC1-DC48-9DEF-BB520413FA8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a:t>按一下以編輯母片文字樣式</a:t>
            </a:r>
          </a:p>
        </p:txBody>
      </p:sp>
      <p:sp>
        <p:nvSpPr>
          <p:cNvPr id="4" name="內容版面配置區 3">
            <a:extLst>
              <a:ext uri="{FF2B5EF4-FFF2-40B4-BE49-F238E27FC236}">
                <a16:creationId xmlns:a16="http://schemas.microsoft.com/office/drawing/2014/main" id="{B730055E-73AC-F946-86EA-78E42B296356}"/>
              </a:ext>
            </a:extLst>
          </p:cNvPr>
          <p:cNvSpPr>
            <a:spLocks noGrp="1"/>
          </p:cNvSpPr>
          <p:nvPr>
            <p:ph sz="half" idx="2"/>
          </p:nvPr>
        </p:nvSpPr>
        <p:spPr>
          <a:xfrm>
            <a:off x="839788" y="2505075"/>
            <a:ext cx="5157787" cy="368458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5" name="文字版面配置區 4">
            <a:extLst>
              <a:ext uri="{FF2B5EF4-FFF2-40B4-BE49-F238E27FC236}">
                <a16:creationId xmlns:a16="http://schemas.microsoft.com/office/drawing/2014/main" id="{0F51BFBF-8350-BE43-A6AF-8DD4B8FD9CD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a:t>按一下以編輯母片文字樣式</a:t>
            </a:r>
          </a:p>
        </p:txBody>
      </p:sp>
      <p:sp>
        <p:nvSpPr>
          <p:cNvPr id="6" name="內容版面配置區 5">
            <a:extLst>
              <a:ext uri="{FF2B5EF4-FFF2-40B4-BE49-F238E27FC236}">
                <a16:creationId xmlns:a16="http://schemas.microsoft.com/office/drawing/2014/main" id="{3AD4BE2C-E3BD-954E-A87C-60FDBF01A913}"/>
              </a:ext>
            </a:extLst>
          </p:cNvPr>
          <p:cNvSpPr>
            <a:spLocks noGrp="1"/>
          </p:cNvSpPr>
          <p:nvPr>
            <p:ph sz="quarter" idx="4"/>
          </p:nvPr>
        </p:nvSpPr>
        <p:spPr>
          <a:xfrm>
            <a:off x="6172200" y="2505075"/>
            <a:ext cx="5183188" cy="368458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7" name="日期版面配置區 6">
            <a:extLst>
              <a:ext uri="{FF2B5EF4-FFF2-40B4-BE49-F238E27FC236}">
                <a16:creationId xmlns:a16="http://schemas.microsoft.com/office/drawing/2014/main" id="{C484934A-63C4-1645-B630-80AF92D59B75}"/>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8" name="頁尾版面配置區 7">
            <a:extLst>
              <a:ext uri="{FF2B5EF4-FFF2-40B4-BE49-F238E27FC236}">
                <a16:creationId xmlns:a16="http://schemas.microsoft.com/office/drawing/2014/main" id="{CADF092C-AF35-154A-A7C7-9DC841BA1E00}"/>
              </a:ext>
            </a:extLst>
          </p:cNvPr>
          <p:cNvSpPr>
            <a:spLocks noGrp="1"/>
          </p:cNvSpPr>
          <p:nvPr>
            <p:ph type="ftr" sz="quarter" idx="11"/>
          </p:nvPr>
        </p:nvSpPr>
        <p:spPr/>
        <p:txBody>
          <a:bodyPr/>
          <a:lstStyle/>
          <a:p>
            <a:endParaRPr kumimoji="1" lang="zh-TW" altLang="en-US"/>
          </a:p>
        </p:txBody>
      </p:sp>
      <p:sp>
        <p:nvSpPr>
          <p:cNvPr id="9" name="投影片編號版面配置區 8">
            <a:extLst>
              <a:ext uri="{FF2B5EF4-FFF2-40B4-BE49-F238E27FC236}">
                <a16:creationId xmlns:a16="http://schemas.microsoft.com/office/drawing/2014/main" id="{2F989728-22D5-544F-9B1A-4EAD2E329930}"/>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15947480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8DFAD05-72EE-944F-AF88-57549213B8F4}"/>
              </a:ext>
            </a:extLst>
          </p:cNvPr>
          <p:cNvSpPr>
            <a:spLocks noGrp="1"/>
          </p:cNvSpPr>
          <p:nvPr>
            <p:ph type="title"/>
          </p:nvPr>
        </p:nvSpPr>
        <p:spPr/>
        <p:txBody>
          <a:bodyPr/>
          <a:lstStyle/>
          <a:p>
            <a:r>
              <a:rPr kumimoji="1" lang="zh-TW" altLang="en-US"/>
              <a:t>按一下以編輯母片標題樣式</a:t>
            </a:r>
          </a:p>
        </p:txBody>
      </p:sp>
      <p:sp>
        <p:nvSpPr>
          <p:cNvPr id="3" name="日期版面配置區 2">
            <a:extLst>
              <a:ext uri="{FF2B5EF4-FFF2-40B4-BE49-F238E27FC236}">
                <a16:creationId xmlns:a16="http://schemas.microsoft.com/office/drawing/2014/main" id="{5E3EC781-0613-2A46-BEF5-522727CC19E6}"/>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4" name="頁尾版面配置區 3">
            <a:extLst>
              <a:ext uri="{FF2B5EF4-FFF2-40B4-BE49-F238E27FC236}">
                <a16:creationId xmlns:a16="http://schemas.microsoft.com/office/drawing/2014/main" id="{6CAD763B-47F9-1345-91CC-CB7B01833AF0}"/>
              </a:ext>
            </a:extLst>
          </p:cNvPr>
          <p:cNvSpPr>
            <a:spLocks noGrp="1"/>
          </p:cNvSpPr>
          <p:nvPr>
            <p:ph type="ftr" sz="quarter" idx="11"/>
          </p:nvPr>
        </p:nvSpPr>
        <p:spPr/>
        <p:txBody>
          <a:bodyPr/>
          <a:lstStyle/>
          <a:p>
            <a:endParaRPr kumimoji="1" lang="zh-TW" altLang="en-US"/>
          </a:p>
        </p:txBody>
      </p:sp>
      <p:sp>
        <p:nvSpPr>
          <p:cNvPr id="5" name="投影片編號版面配置區 4">
            <a:extLst>
              <a:ext uri="{FF2B5EF4-FFF2-40B4-BE49-F238E27FC236}">
                <a16:creationId xmlns:a16="http://schemas.microsoft.com/office/drawing/2014/main" id="{C123E343-052B-F149-A963-8BED8B43D389}"/>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40472406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6A729090-9D46-924C-98B0-545075F0B945}"/>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3" name="頁尾版面配置區 2">
            <a:extLst>
              <a:ext uri="{FF2B5EF4-FFF2-40B4-BE49-F238E27FC236}">
                <a16:creationId xmlns:a16="http://schemas.microsoft.com/office/drawing/2014/main" id="{351C39E0-703E-F34E-B9CB-F93186C39392}"/>
              </a:ext>
            </a:extLst>
          </p:cNvPr>
          <p:cNvSpPr>
            <a:spLocks noGrp="1"/>
          </p:cNvSpPr>
          <p:nvPr>
            <p:ph type="ftr" sz="quarter" idx="11"/>
          </p:nvPr>
        </p:nvSpPr>
        <p:spPr/>
        <p:txBody>
          <a:bodyPr/>
          <a:lstStyle/>
          <a:p>
            <a:endParaRPr kumimoji="1" lang="zh-TW" altLang="en-US"/>
          </a:p>
        </p:txBody>
      </p:sp>
      <p:sp>
        <p:nvSpPr>
          <p:cNvPr id="4" name="投影片編號版面配置區 3">
            <a:extLst>
              <a:ext uri="{FF2B5EF4-FFF2-40B4-BE49-F238E27FC236}">
                <a16:creationId xmlns:a16="http://schemas.microsoft.com/office/drawing/2014/main" id="{BD15C30B-0D73-8945-854C-91D57EEB3A19}"/>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25521339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044BF108-F989-A84C-8037-583ACC747F79}"/>
              </a:ext>
            </a:extLst>
          </p:cNvPr>
          <p:cNvSpPr>
            <a:spLocks noGrp="1"/>
          </p:cNvSpPr>
          <p:nvPr>
            <p:ph type="title"/>
          </p:nvPr>
        </p:nvSpPr>
        <p:spPr>
          <a:xfrm>
            <a:off x="839788" y="457200"/>
            <a:ext cx="3932237" cy="1600200"/>
          </a:xfrm>
        </p:spPr>
        <p:txBody>
          <a:bodyPr anchor="b"/>
          <a:lstStyle>
            <a:lvl1pPr>
              <a:defRPr sz="3200"/>
            </a:lvl1pPr>
          </a:lstStyle>
          <a:p>
            <a:r>
              <a:rPr kumimoji="1" lang="zh-TW" altLang="en-US"/>
              <a:t>按一下以編輯母片標題樣式</a:t>
            </a:r>
          </a:p>
        </p:txBody>
      </p:sp>
      <p:sp>
        <p:nvSpPr>
          <p:cNvPr id="3" name="內容版面配置區 2">
            <a:extLst>
              <a:ext uri="{FF2B5EF4-FFF2-40B4-BE49-F238E27FC236}">
                <a16:creationId xmlns:a16="http://schemas.microsoft.com/office/drawing/2014/main" id="{78875E52-6E5F-1C46-9FBF-6A5D0F9F87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文字版面配置區 3">
            <a:extLst>
              <a:ext uri="{FF2B5EF4-FFF2-40B4-BE49-F238E27FC236}">
                <a16:creationId xmlns:a16="http://schemas.microsoft.com/office/drawing/2014/main" id="{700EBFCA-8372-A44D-98D7-434CD883A55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TW" altLang="en-US"/>
              <a:t>按一下以編輯母片文字樣式</a:t>
            </a:r>
          </a:p>
        </p:txBody>
      </p:sp>
      <p:sp>
        <p:nvSpPr>
          <p:cNvPr id="5" name="日期版面配置區 4">
            <a:extLst>
              <a:ext uri="{FF2B5EF4-FFF2-40B4-BE49-F238E27FC236}">
                <a16:creationId xmlns:a16="http://schemas.microsoft.com/office/drawing/2014/main" id="{2AB6C44D-50F9-F949-996E-AA65EC628E94}"/>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6" name="頁尾版面配置區 5">
            <a:extLst>
              <a:ext uri="{FF2B5EF4-FFF2-40B4-BE49-F238E27FC236}">
                <a16:creationId xmlns:a16="http://schemas.microsoft.com/office/drawing/2014/main" id="{1C2AD881-60DB-B642-9288-6B996B5BCEAA}"/>
              </a:ext>
            </a:extLst>
          </p:cNvPr>
          <p:cNvSpPr>
            <a:spLocks noGrp="1"/>
          </p:cNvSpPr>
          <p:nvPr>
            <p:ph type="ftr" sz="quarter" idx="11"/>
          </p:nvPr>
        </p:nvSpPr>
        <p:spPr/>
        <p:txBody>
          <a:bodyPr/>
          <a:lstStyle/>
          <a:p>
            <a:endParaRPr kumimoji="1" lang="zh-TW" altLang="en-US"/>
          </a:p>
        </p:txBody>
      </p:sp>
      <p:sp>
        <p:nvSpPr>
          <p:cNvPr id="7" name="投影片編號版面配置區 6">
            <a:extLst>
              <a:ext uri="{FF2B5EF4-FFF2-40B4-BE49-F238E27FC236}">
                <a16:creationId xmlns:a16="http://schemas.microsoft.com/office/drawing/2014/main" id="{79611CD5-4B99-174D-B848-DD326177D71F}"/>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1140559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F405FEBA-E6A3-E747-862B-63AF7217935E}"/>
              </a:ext>
            </a:extLst>
          </p:cNvPr>
          <p:cNvSpPr>
            <a:spLocks noGrp="1"/>
          </p:cNvSpPr>
          <p:nvPr>
            <p:ph type="title"/>
          </p:nvPr>
        </p:nvSpPr>
        <p:spPr>
          <a:xfrm>
            <a:off x="839788" y="457200"/>
            <a:ext cx="3932237" cy="1600200"/>
          </a:xfrm>
        </p:spPr>
        <p:txBody>
          <a:bodyPr anchor="b"/>
          <a:lstStyle>
            <a:lvl1pPr>
              <a:defRPr sz="3200"/>
            </a:lvl1pPr>
          </a:lstStyle>
          <a:p>
            <a:r>
              <a:rPr kumimoji="1" lang="zh-TW" altLang="en-US"/>
              <a:t>按一下以編輯母片標題樣式</a:t>
            </a:r>
          </a:p>
        </p:txBody>
      </p:sp>
      <p:sp>
        <p:nvSpPr>
          <p:cNvPr id="3" name="圖片版面配置區 2">
            <a:extLst>
              <a:ext uri="{FF2B5EF4-FFF2-40B4-BE49-F238E27FC236}">
                <a16:creationId xmlns:a16="http://schemas.microsoft.com/office/drawing/2014/main" id="{53D87596-5762-EA49-87C0-8FD2A9490592}"/>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a:extLst>
              <a:ext uri="{FF2B5EF4-FFF2-40B4-BE49-F238E27FC236}">
                <a16:creationId xmlns:a16="http://schemas.microsoft.com/office/drawing/2014/main" id="{7C5CF86F-3FD2-2143-8509-C9C7E846C2F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TW" altLang="en-US"/>
              <a:t>按一下以編輯母片文字樣式</a:t>
            </a:r>
          </a:p>
        </p:txBody>
      </p:sp>
      <p:sp>
        <p:nvSpPr>
          <p:cNvPr id="5" name="日期版面配置區 4">
            <a:extLst>
              <a:ext uri="{FF2B5EF4-FFF2-40B4-BE49-F238E27FC236}">
                <a16:creationId xmlns:a16="http://schemas.microsoft.com/office/drawing/2014/main" id="{A970751F-E7AB-1546-B67C-182E59AEFB75}"/>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6" name="頁尾版面配置區 5">
            <a:extLst>
              <a:ext uri="{FF2B5EF4-FFF2-40B4-BE49-F238E27FC236}">
                <a16:creationId xmlns:a16="http://schemas.microsoft.com/office/drawing/2014/main" id="{BBAEFB0B-2E70-2A44-BAF2-8090DC47D02A}"/>
              </a:ext>
            </a:extLst>
          </p:cNvPr>
          <p:cNvSpPr>
            <a:spLocks noGrp="1"/>
          </p:cNvSpPr>
          <p:nvPr>
            <p:ph type="ftr" sz="quarter" idx="11"/>
          </p:nvPr>
        </p:nvSpPr>
        <p:spPr/>
        <p:txBody>
          <a:bodyPr/>
          <a:lstStyle/>
          <a:p>
            <a:endParaRPr kumimoji="1" lang="zh-TW" altLang="en-US"/>
          </a:p>
        </p:txBody>
      </p:sp>
      <p:sp>
        <p:nvSpPr>
          <p:cNvPr id="7" name="投影片編號版面配置區 6">
            <a:extLst>
              <a:ext uri="{FF2B5EF4-FFF2-40B4-BE49-F238E27FC236}">
                <a16:creationId xmlns:a16="http://schemas.microsoft.com/office/drawing/2014/main" id="{953839CB-6CF7-3448-9BB8-B0757DAD4E5D}"/>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39181527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76A9DEA-A24D-A74A-A370-416B0752665D}"/>
              </a:ext>
            </a:extLst>
          </p:cNvPr>
          <p:cNvSpPr>
            <a:spLocks noGrp="1"/>
          </p:cNvSpPr>
          <p:nvPr>
            <p:ph type="title"/>
          </p:nvPr>
        </p:nvSpPr>
        <p:spPr/>
        <p:txBody>
          <a:bodyPr/>
          <a:lstStyle/>
          <a:p>
            <a:r>
              <a:rPr kumimoji="1" lang="zh-TW" altLang="en-US"/>
              <a:t>按一下以編輯母片標題樣式</a:t>
            </a:r>
          </a:p>
        </p:txBody>
      </p:sp>
      <p:sp>
        <p:nvSpPr>
          <p:cNvPr id="3" name="直排文字版面配置區 2">
            <a:extLst>
              <a:ext uri="{FF2B5EF4-FFF2-40B4-BE49-F238E27FC236}">
                <a16:creationId xmlns:a16="http://schemas.microsoft.com/office/drawing/2014/main" id="{0902A9F3-9E0C-BA44-B445-4FA95FE786E7}"/>
              </a:ext>
            </a:extLst>
          </p:cNvPr>
          <p:cNvSpPr>
            <a:spLocks noGrp="1"/>
          </p:cNvSpPr>
          <p:nvPr>
            <p:ph type="body" orient="vert" idx="1"/>
          </p:nvPr>
        </p:nvSpPr>
        <p:spPr/>
        <p:txBody>
          <a:bodyPr vert="eaVert"/>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5FDFD790-2004-1843-890B-501A44F43D22}"/>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C7F89997-AB96-3C4D-8182-FA8061D12DC8}"/>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5D898EEB-F401-2641-A52F-5E40020EA3D1}"/>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26242604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567C9889-AB08-5341-925C-2017C2595519}"/>
              </a:ext>
            </a:extLst>
          </p:cNvPr>
          <p:cNvSpPr>
            <a:spLocks noGrp="1"/>
          </p:cNvSpPr>
          <p:nvPr>
            <p:ph type="title" orient="vert"/>
          </p:nvPr>
        </p:nvSpPr>
        <p:spPr>
          <a:xfrm>
            <a:off x="8724900" y="365125"/>
            <a:ext cx="2628900" cy="5811838"/>
          </a:xfrm>
        </p:spPr>
        <p:txBody>
          <a:bodyPr vert="eaVert"/>
          <a:lstStyle/>
          <a:p>
            <a:r>
              <a:rPr kumimoji="1" lang="zh-TW" altLang="en-US"/>
              <a:t>按一下以編輯母片標題樣式</a:t>
            </a:r>
          </a:p>
        </p:txBody>
      </p:sp>
      <p:sp>
        <p:nvSpPr>
          <p:cNvPr id="3" name="直排文字版面配置區 2">
            <a:extLst>
              <a:ext uri="{FF2B5EF4-FFF2-40B4-BE49-F238E27FC236}">
                <a16:creationId xmlns:a16="http://schemas.microsoft.com/office/drawing/2014/main" id="{96B34A2C-95C4-794C-B650-D862457A9572}"/>
              </a:ext>
            </a:extLst>
          </p:cNvPr>
          <p:cNvSpPr>
            <a:spLocks noGrp="1"/>
          </p:cNvSpPr>
          <p:nvPr>
            <p:ph type="body" orient="vert" idx="1"/>
          </p:nvPr>
        </p:nvSpPr>
        <p:spPr>
          <a:xfrm>
            <a:off x="838200" y="365125"/>
            <a:ext cx="7734300" cy="5811838"/>
          </a:xfrm>
        </p:spPr>
        <p:txBody>
          <a:bodyPr vert="eaVert"/>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948D05AC-D51C-0749-B4B4-8E61EEFF7B28}"/>
              </a:ext>
            </a:extLst>
          </p:cNvPr>
          <p:cNvSpPr>
            <a:spLocks noGrp="1"/>
          </p:cNvSpPr>
          <p:nvPr>
            <p:ph type="dt" sz="half" idx="10"/>
          </p:nvPr>
        </p:nvSpPr>
        <p:spPr/>
        <p:txBody>
          <a:bodyPr/>
          <a:lstStyle/>
          <a:p>
            <a:fld id="{53605191-8087-9A4B-A573-BB827FD5DC1A}"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EA0A8310-75A6-DC4F-B409-90CDE8264DE8}"/>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4DE54757-4F5A-C04A-9CA1-40E39952AC9D}"/>
              </a:ext>
            </a:extLst>
          </p:cNvPr>
          <p:cNvSpPr>
            <a:spLocks noGrp="1"/>
          </p:cNvSpPr>
          <p:nvPr>
            <p:ph type="sldNum" sz="quarter" idx="12"/>
          </p:nvPr>
        </p:nvSpPr>
        <p:spPr/>
        <p:txBody>
          <a:body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235877830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9375C027-7020-4545-B20B-3570B504ECC7}"/>
              </a:ext>
            </a:extLst>
          </p:cNvPr>
          <p:cNvSpPr>
            <a:spLocks noGrp="1"/>
          </p:cNvSpPr>
          <p:nvPr>
            <p:ph type="ctrTitle"/>
          </p:nvPr>
        </p:nvSpPr>
        <p:spPr>
          <a:xfrm>
            <a:off x="1524000" y="1122363"/>
            <a:ext cx="9144000" cy="2387600"/>
          </a:xfrm>
        </p:spPr>
        <p:txBody>
          <a:bodyPr anchor="b"/>
          <a:lstStyle>
            <a:lvl1pPr algn="ctr">
              <a:defRPr sz="6000"/>
            </a:lvl1pPr>
          </a:lstStyle>
          <a:p>
            <a:r>
              <a:rPr kumimoji="1" lang="zh-TW" altLang="en-US"/>
              <a:t>按一下以編輯母片標題樣式</a:t>
            </a:r>
          </a:p>
        </p:txBody>
      </p:sp>
      <p:sp>
        <p:nvSpPr>
          <p:cNvPr id="3" name="副標題 2">
            <a:extLst>
              <a:ext uri="{FF2B5EF4-FFF2-40B4-BE49-F238E27FC236}">
                <a16:creationId xmlns:a16="http://schemas.microsoft.com/office/drawing/2014/main" id="{CCE2E34B-3CBD-BE48-ABA1-A1170DA71E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TW" altLang="en-US"/>
              <a:t>按一下以編輯母片子標題樣式</a:t>
            </a:r>
          </a:p>
        </p:txBody>
      </p:sp>
      <p:sp>
        <p:nvSpPr>
          <p:cNvPr id="4" name="日期版面配置區 3">
            <a:extLst>
              <a:ext uri="{FF2B5EF4-FFF2-40B4-BE49-F238E27FC236}">
                <a16:creationId xmlns:a16="http://schemas.microsoft.com/office/drawing/2014/main" id="{FA95C4D3-F9D4-794D-8558-C6FC99886A2B}"/>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42C47F79-42C2-6847-BDEC-9E6C97B6F03A}"/>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D7555F5D-2E34-1140-95C8-3A404F445028}"/>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253216225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標題及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242E0F5A-8AFE-6045-A1F2-7DA5BD8256C8}"/>
              </a:ext>
            </a:extLst>
          </p:cNvPr>
          <p:cNvSpPr>
            <a:spLocks noGrp="1"/>
          </p:cNvSpPr>
          <p:nvPr>
            <p:ph type="title"/>
          </p:nvPr>
        </p:nvSpPr>
        <p:spPr/>
        <p:txBody>
          <a:bodyPr/>
          <a:lstStyle/>
          <a:p>
            <a:r>
              <a:rPr kumimoji="1" lang="zh-TW" altLang="en-US"/>
              <a:t>按一下以編輯母片標題樣式</a:t>
            </a:r>
          </a:p>
        </p:txBody>
      </p:sp>
      <p:sp>
        <p:nvSpPr>
          <p:cNvPr id="3" name="內容版面配置區 2">
            <a:extLst>
              <a:ext uri="{FF2B5EF4-FFF2-40B4-BE49-F238E27FC236}">
                <a16:creationId xmlns:a16="http://schemas.microsoft.com/office/drawing/2014/main" id="{F0B60684-23EE-3C42-99D3-E3F3E14D9100}"/>
              </a:ext>
            </a:extLst>
          </p:cNvPr>
          <p:cNvSpPr>
            <a:spLocks noGrp="1"/>
          </p:cNvSpPr>
          <p:nvPr>
            <p:ph idx="1"/>
          </p:nvPr>
        </p:nvSpPr>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4C5AB202-24BF-F540-A557-9C672B99F15D}"/>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87DFC752-1483-5E4D-84FB-91300D6BB368}"/>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A378B249-4CC1-4748-A291-1082AE223FF0}"/>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178922015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1CB7406A-1C2F-EE43-8E90-6F21BFBA3F18}"/>
              </a:ext>
            </a:extLst>
          </p:cNvPr>
          <p:cNvSpPr>
            <a:spLocks noGrp="1"/>
          </p:cNvSpPr>
          <p:nvPr>
            <p:ph type="title"/>
          </p:nvPr>
        </p:nvSpPr>
        <p:spPr>
          <a:xfrm>
            <a:off x="831850" y="1709738"/>
            <a:ext cx="10515600" cy="2852737"/>
          </a:xfrm>
        </p:spPr>
        <p:txBody>
          <a:bodyPr anchor="b"/>
          <a:lstStyle>
            <a:lvl1pPr>
              <a:defRPr sz="6000"/>
            </a:lvl1pPr>
          </a:lstStyle>
          <a:p>
            <a:r>
              <a:rPr kumimoji="1" lang="zh-TW" altLang="en-US"/>
              <a:t>按一下以編輯母片標題樣式</a:t>
            </a:r>
          </a:p>
        </p:txBody>
      </p:sp>
      <p:sp>
        <p:nvSpPr>
          <p:cNvPr id="3" name="文字版面配置區 2">
            <a:extLst>
              <a:ext uri="{FF2B5EF4-FFF2-40B4-BE49-F238E27FC236}">
                <a16:creationId xmlns:a16="http://schemas.microsoft.com/office/drawing/2014/main" id="{BF39DE4F-0E97-934D-A6FE-47A44E89E01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zh-TW" altLang="en-US"/>
              <a:t>按一下以編輯母片文字樣式</a:t>
            </a:r>
          </a:p>
        </p:txBody>
      </p:sp>
      <p:sp>
        <p:nvSpPr>
          <p:cNvPr id="4" name="日期版面配置區 3">
            <a:extLst>
              <a:ext uri="{FF2B5EF4-FFF2-40B4-BE49-F238E27FC236}">
                <a16:creationId xmlns:a16="http://schemas.microsoft.com/office/drawing/2014/main" id="{45AF635C-0B04-994E-8553-D9F3A9C9E6D6}"/>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2960E768-3318-FA44-8030-83A9072FBC27}"/>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EAA10814-8438-CD4E-AF50-226A13BA926F}"/>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319485656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兩個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79DE45BD-FB9D-3B40-BE79-8F34D8CE23DA}"/>
              </a:ext>
            </a:extLst>
          </p:cNvPr>
          <p:cNvSpPr>
            <a:spLocks noGrp="1"/>
          </p:cNvSpPr>
          <p:nvPr>
            <p:ph type="title"/>
          </p:nvPr>
        </p:nvSpPr>
        <p:spPr/>
        <p:txBody>
          <a:bodyPr/>
          <a:lstStyle/>
          <a:p>
            <a:r>
              <a:rPr kumimoji="1" lang="zh-TW" altLang="en-US"/>
              <a:t>按一下以編輯母片標題樣式</a:t>
            </a:r>
          </a:p>
        </p:txBody>
      </p:sp>
      <p:sp>
        <p:nvSpPr>
          <p:cNvPr id="3" name="內容版面配置區 2">
            <a:extLst>
              <a:ext uri="{FF2B5EF4-FFF2-40B4-BE49-F238E27FC236}">
                <a16:creationId xmlns:a16="http://schemas.microsoft.com/office/drawing/2014/main" id="{BA34C01D-4539-9E47-A067-BED6D853DDEF}"/>
              </a:ext>
            </a:extLst>
          </p:cNvPr>
          <p:cNvSpPr>
            <a:spLocks noGrp="1"/>
          </p:cNvSpPr>
          <p:nvPr>
            <p:ph sz="half" idx="1"/>
          </p:nvPr>
        </p:nvSpPr>
        <p:spPr>
          <a:xfrm>
            <a:off x="838200" y="1825625"/>
            <a:ext cx="5181600" cy="435133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內容版面配置區 3">
            <a:extLst>
              <a:ext uri="{FF2B5EF4-FFF2-40B4-BE49-F238E27FC236}">
                <a16:creationId xmlns:a16="http://schemas.microsoft.com/office/drawing/2014/main" id="{DF5EE3D3-892C-5F4C-9C77-D7FC60182635}"/>
              </a:ext>
            </a:extLst>
          </p:cNvPr>
          <p:cNvSpPr>
            <a:spLocks noGrp="1"/>
          </p:cNvSpPr>
          <p:nvPr>
            <p:ph sz="half" idx="2"/>
          </p:nvPr>
        </p:nvSpPr>
        <p:spPr>
          <a:xfrm>
            <a:off x="6172200" y="1825625"/>
            <a:ext cx="5181600" cy="435133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5" name="日期版面配置區 4">
            <a:extLst>
              <a:ext uri="{FF2B5EF4-FFF2-40B4-BE49-F238E27FC236}">
                <a16:creationId xmlns:a16="http://schemas.microsoft.com/office/drawing/2014/main" id="{AD208EAA-BB40-4248-A779-424E1334A7E6}"/>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6" name="頁尾版面配置區 5">
            <a:extLst>
              <a:ext uri="{FF2B5EF4-FFF2-40B4-BE49-F238E27FC236}">
                <a16:creationId xmlns:a16="http://schemas.microsoft.com/office/drawing/2014/main" id="{6AC1E257-1975-1D4E-BF4D-A88AB50B77F6}"/>
              </a:ext>
            </a:extLst>
          </p:cNvPr>
          <p:cNvSpPr>
            <a:spLocks noGrp="1"/>
          </p:cNvSpPr>
          <p:nvPr>
            <p:ph type="ftr" sz="quarter" idx="11"/>
          </p:nvPr>
        </p:nvSpPr>
        <p:spPr/>
        <p:txBody>
          <a:bodyPr/>
          <a:lstStyle/>
          <a:p>
            <a:endParaRPr kumimoji="1" lang="zh-TW" altLang="en-US"/>
          </a:p>
        </p:txBody>
      </p:sp>
      <p:sp>
        <p:nvSpPr>
          <p:cNvPr id="7" name="投影片編號版面配置區 6">
            <a:extLst>
              <a:ext uri="{FF2B5EF4-FFF2-40B4-BE49-F238E27FC236}">
                <a16:creationId xmlns:a16="http://schemas.microsoft.com/office/drawing/2014/main" id="{D19DD2CB-B462-434C-A12B-4708C31FAE46}"/>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287199288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B154EBB4-CA77-294A-B047-9980DEEB5C53}"/>
              </a:ext>
            </a:extLst>
          </p:cNvPr>
          <p:cNvSpPr>
            <a:spLocks noGrp="1"/>
          </p:cNvSpPr>
          <p:nvPr>
            <p:ph type="title"/>
          </p:nvPr>
        </p:nvSpPr>
        <p:spPr>
          <a:xfrm>
            <a:off x="839788" y="365125"/>
            <a:ext cx="10515600" cy="1325563"/>
          </a:xfrm>
        </p:spPr>
        <p:txBody>
          <a:bodyPr/>
          <a:lstStyle/>
          <a:p>
            <a:r>
              <a:rPr kumimoji="1" lang="zh-TW" altLang="en-US"/>
              <a:t>按一下以編輯母片標題樣式</a:t>
            </a:r>
          </a:p>
        </p:txBody>
      </p:sp>
      <p:sp>
        <p:nvSpPr>
          <p:cNvPr id="3" name="文字版面配置區 2">
            <a:extLst>
              <a:ext uri="{FF2B5EF4-FFF2-40B4-BE49-F238E27FC236}">
                <a16:creationId xmlns:a16="http://schemas.microsoft.com/office/drawing/2014/main" id="{40A4E3FE-B81C-B440-8741-AFCAE420DEC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a:t>按一下以編輯母片文字樣式</a:t>
            </a:r>
          </a:p>
        </p:txBody>
      </p:sp>
      <p:sp>
        <p:nvSpPr>
          <p:cNvPr id="4" name="內容版面配置區 3">
            <a:extLst>
              <a:ext uri="{FF2B5EF4-FFF2-40B4-BE49-F238E27FC236}">
                <a16:creationId xmlns:a16="http://schemas.microsoft.com/office/drawing/2014/main" id="{DB8F1A26-B4F9-0842-B28C-7D10F32DF50F}"/>
              </a:ext>
            </a:extLst>
          </p:cNvPr>
          <p:cNvSpPr>
            <a:spLocks noGrp="1"/>
          </p:cNvSpPr>
          <p:nvPr>
            <p:ph sz="half" idx="2"/>
          </p:nvPr>
        </p:nvSpPr>
        <p:spPr>
          <a:xfrm>
            <a:off x="839788" y="2505075"/>
            <a:ext cx="5157787" cy="368458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5" name="文字版面配置區 4">
            <a:extLst>
              <a:ext uri="{FF2B5EF4-FFF2-40B4-BE49-F238E27FC236}">
                <a16:creationId xmlns:a16="http://schemas.microsoft.com/office/drawing/2014/main" id="{1088F714-4C57-9740-9528-2E0538EEEBB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TW" altLang="en-US"/>
              <a:t>按一下以編輯母片文字樣式</a:t>
            </a:r>
          </a:p>
        </p:txBody>
      </p:sp>
      <p:sp>
        <p:nvSpPr>
          <p:cNvPr id="6" name="內容版面配置區 5">
            <a:extLst>
              <a:ext uri="{FF2B5EF4-FFF2-40B4-BE49-F238E27FC236}">
                <a16:creationId xmlns:a16="http://schemas.microsoft.com/office/drawing/2014/main" id="{226A105F-58AE-D64E-86ED-ABA957F32F5E}"/>
              </a:ext>
            </a:extLst>
          </p:cNvPr>
          <p:cNvSpPr>
            <a:spLocks noGrp="1"/>
          </p:cNvSpPr>
          <p:nvPr>
            <p:ph sz="quarter" idx="4"/>
          </p:nvPr>
        </p:nvSpPr>
        <p:spPr>
          <a:xfrm>
            <a:off x="6172200" y="2505075"/>
            <a:ext cx="5183188" cy="3684588"/>
          </a:xfrm>
        </p:spPr>
        <p:txBody>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7" name="日期版面配置區 6">
            <a:extLst>
              <a:ext uri="{FF2B5EF4-FFF2-40B4-BE49-F238E27FC236}">
                <a16:creationId xmlns:a16="http://schemas.microsoft.com/office/drawing/2014/main" id="{D4988456-C412-8F4A-8DCA-1D4314038E93}"/>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8" name="頁尾版面配置區 7">
            <a:extLst>
              <a:ext uri="{FF2B5EF4-FFF2-40B4-BE49-F238E27FC236}">
                <a16:creationId xmlns:a16="http://schemas.microsoft.com/office/drawing/2014/main" id="{70A14128-5A42-3A48-AF01-CA6E80067D4A}"/>
              </a:ext>
            </a:extLst>
          </p:cNvPr>
          <p:cNvSpPr>
            <a:spLocks noGrp="1"/>
          </p:cNvSpPr>
          <p:nvPr>
            <p:ph type="ftr" sz="quarter" idx="11"/>
          </p:nvPr>
        </p:nvSpPr>
        <p:spPr/>
        <p:txBody>
          <a:bodyPr/>
          <a:lstStyle/>
          <a:p>
            <a:endParaRPr kumimoji="1" lang="zh-TW" altLang="en-US"/>
          </a:p>
        </p:txBody>
      </p:sp>
      <p:sp>
        <p:nvSpPr>
          <p:cNvPr id="9" name="投影片編號版面配置區 8">
            <a:extLst>
              <a:ext uri="{FF2B5EF4-FFF2-40B4-BE49-F238E27FC236}">
                <a16:creationId xmlns:a16="http://schemas.microsoft.com/office/drawing/2014/main" id="{4193C838-6B40-6E4B-A518-1C6F2B227254}"/>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39481946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E2505491-8BFA-4B4B-8A67-8D759B8C5534}"/>
              </a:ext>
            </a:extLst>
          </p:cNvPr>
          <p:cNvSpPr>
            <a:spLocks noGrp="1"/>
          </p:cNvSpPr>
          <p:nvPr>
            <p:ph type="title"/>
          </p:nvPr>
        </p:nvSpPr>
        <p:spPr/>
        <p:txBody>
          <a:bodyPr/>
          <a:lstStyle/>
          <a:p>
            <a:r>
              <a:rPr kumimoji="1" lang="zh-TW" altLang="en-US"/>
              <a:t>按一下以編輯母片標題樣式</a:t>
            </a:r>
          </a:p>
        </p:txBody>
      </p:sp>
      <p:sp>
        <p:nvSpPr>
          <p:cNvPr id="3" name="日期版面配置區 2">
            <a:extLst>
              <a:ext uri="{FF2B5EF4-FFF2-40B4-BE49-F238E27FC236}">
                <a16:creationId xmlns:a16="http://schemas.microsoft.com/office/drawing/2014/main" id="{B969B610-5698-9E4B-AF88-8EEF427E19E8}"/>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4" name="頁尾版面配置區 3">
            <a:extLst>
              <a:ext uri="{FF2B5EF4-FFF2-40B4-BE49-F238E27FC236}">
                <a16:creationId xmlns:a16="http://schemas.microsoft.com/office/drawing/2014/main" id="{A4B0C9B2-A05B-E841-8AAB-705267490BF7}"/>
              </a:ext>
            </a:extLst>
          </p:cNvPr>
          <p:cNvSpPr>
            <a:spLocks noGrp="1"/>
          </p:cNvSpPr>
          <p:nvPr>
            <p:ph type="ftr" sz="quarter" idx="11"/>
          </p:nvPr>
        </p:nvSpPr>
        <p:spPr/>
        <p:txBody>
          <a:bodyPr/>
          <a:lstStyle/>
          <a:p>
            <a:endParaRPr kumimoji="1" lang="zh-TW" altLang="en-US"/>
          </a:p>
        </p:txBody>
      </p:sp>
      <p:sp>
        <p:nvSpPr>
          <p:cNvPr id="5" name="投影片編號版面配置區 4">
            <a:extLst>
              <a:ext uri="{FF2B5EF4-FFF2-40B4-BE49-F238E27FC236}">
                <a16:creationId xmlns:a16="http://schemas.microsoft.com/office/drawing/2014/main" id="{0674019B-EE44-7B43-98D4-F8624B5B0F34}"/>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26125745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a:extLst>
              <a:ext uri="{FF2B5EF4-FFF2-40B4-BE49-F238E27FC236}">
                <a16:creationId xmlns:a16="http://schemas.microsoft.com/office/drawing/2014/main" id="{EDB02EDE-9659-B943-99EE-5B510065AC33}"/>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3" name="頁尾版面配置區 2">
            <a:extLst>
              <a:ext uri="{FF2B5EF4-FFF2-40B4-BE49-F238E27FC236}">
                <a16:creationId xmlns:a16="http://schemas.microsoft.com/office/drawing/2014/main" id="{5068DB1D-5F9C-064E-88BE-E3535A3A59F8}"/>
              </a:ext>
            </a:extLst>
          </p:cNvPr>
          <p:cNvSpPr>
            <a:spLocks noGrp="1"/>
          </p:cNvSpPr>
          <p:nvPr>
            <p:ph type="ftr" sz="quarter" idx="11"/>
          </p:nvPr>
        </p:nvSpPr>
        <p:spPr/>
        <p:txBody>
          <a:bodyPr/>
          <a:lstStyle/>
          <a:p>
            <a:endParaRPr kumimoji="1" lang="zh-TW" altLang="en-US"/>
          </a:p>
        </p:txBody>
      </p:sp>
      <p:sp>
        <p:nvSpPr>
          <p:cNvPr id="4" name="投影片編號版面配置區 3">
            <a:extLst>
              <a:ext uri="{FF2B5EF4-FFF2-40B4-BE49-F238E27FC236}">
                <a16:creationId xmlns:a16="http://schemas.microsoft.com/office/drawing/2014/main" id="{10AAC9D6-0080-AE4A-B1BB-8BE33247CAB7}"/>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178914538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含輔助字幕的內容">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D97B9ACA-BBFD-6045-9427-EABC85038649}"/>
              </a:ext>
            </a:extLst>
          </p:cNvPr>
          <p:cNvSpPr>
            <a:spLocks noGrp="1"/>
          </p:cNvSpPr>
          <p:nvPr>
            <p:ph type="title"/>
          </p:nvPr>
        </p:nvSpPr>
        <p:spPr>
          <a:xfrm>
            <a:off x="839788" y="457200"/>
            <a:ext cx="3932237" cy="1600200"/>
          </a:xfrm>
        </p:spPr>
        <p:txBody>
          <a:bodyPr anchor="b"/>
          <a:lstStyle>
            <a:lvl1pPr>
              <a:defRPr sz="3200"/>
            </a:lvl1pPr>
          </a:lstStyle>
          <a:p>
            <a:r>
              <a:rPr kumimoji="1" lang="zh-TW" altLang="en-US"/>
              <a:t>按一下以編輯母片標題樣式</a:t>
            </a:r>
          </a:p>
        </p:txBody>
      </p:sp>
      <p:sp>
        <p:nvSpPr>
          <p:cNvPr id="3" name="內容版面配置區 2">
            <a:extLst>
              <a:ext uri="{FF2B5EF4-FFF2-40B4-BE49-F238E27FC236}">
                <a16:creationId xmlns:a16="http://schemas.microsoft.com/office/drawing/2014/main" id="{6DB0FD86-1569-4E47-9D8F-F5FF8CD8C9C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文字版面配置區 3">
            <a:extLst>
              <a:ext uri="{FF2B5EF4-FFF2-40B4-BE49-F238E27FC236}">
                <a16:creationId xmlns:a16="http://schemas.microsoft.com/office/drawing/2014/main" id="{ED59251A-1468-234B-AD5A-9292F6BD1B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TW" altLang="en-US"/>
              <a:t>按一下以編輯母片文字樣式</a:t>
            </a:r>
          </a:p>
        </p:txBody>
      </p:sp>
      <p:sp>
        <p:nvSpPr>
          <p:cNvPr id="5" name="日期版面配置區 4">
            <a:extLst>
              <a:ext uri="{FF2B5EF4-FFF2-40B4-BE49-F238E27FC236}">
                <a16:creationId xmlns:a16="http://schemas.microsoft.com/office/drawing/2014/main" id="{FD03A219-5F21-264A-B160-BE7CA1A41C96}"/>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6" name="頁尾版面配置區 5">
            <a:extLst>
              <a:ext uri="{FF2B5EF4-FFF2-40B4-BE49-F238E27FC236}">
                <a16:creationId xmlns:a16="http://schemas.microsoft.com/office/drawing/2014/main" id="{692AD6B9-EDF8-344D-ACDF-1CA8602EF694}"/>
              </a:ext>
            </a:extLst>
          </p:cNvPr>
          <p:cNvSpPr>
            <a:spLocks noGrp="1"/>
          </p:cNvSpPr>
          <p:nvPr>
            <p:ph type="ftr" sz="quarter" idx="11"/>
          </p:nvPr>
        </p:nvSpPr>
        <p:spPr/>
        <p:txBody>
          <a:bodyPr/>
          <a:lstStyle/>
          <a:p>
            <a:endParaRPr kumimoji="1" lang="zh-TW" altLang="en-US"/>
          </a:p>
        </p:txBody>
      </p:sp>
      <p:sp>
        <p:nvSpPr>
          <p:cNvPr id="7" name="投影片編號版面配置區 6">
            <a:extLst>
              <a:ext uri="{FF2B5EF4-FFF2-40B4-BE49-F238E27FC236}">
                <a16:creationId xmlns:a16="http://schemas.microsoft.com/office/drawing/2014/main" id="{DE363ACE-7BFE-B64F-93D4-D0303FACD073}"/>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423040166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含輔助字幕的圖片">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56A9DC2C-6872-2948-818F-23CBD0BB7D37}"/>
              </a:ext>
            </a:extLst>
          </p:cNvPr>
          <p:cNvSpPr>
            <a:spLocks noGrp="1"/>
          </p:cNvSpPr>
          <p:nvPr>
            <p:ph type="title"/>
          </p:nvPr>
        </p:nvSpPr>
        <p:spPr>
          <a:xfrm>
            <a:off x="839788" y="457200"/>
            <a:ext cx="3932237" cy="1600200"/>
          </a:xfrm>
        </p:spPr>
        <p:txBody>
          <a:bodyPr anchor="b"/>
          <a:lstStyle>
            <a:lvl1pPr>
              <a:defRPr sz="3200"/>
            </a:lvl1pPr>
          </a:lstStyle>
          <a:p>
            <a:r>
              <a:rPr kumimoji="1" lang="zh-TW" altLang="en-US"/>
              <a:t>按一下以編輯母片標題樣式</a:t>
            </a:r>
          </a:p>
        </p:txBody>
      </p:sp>
      <p:sp>
        <p:nvSpPr>
          <p:cNvPr id="3" name="圖片版面配置區 2">
            <a:extLst>
              <a:ext uri="{FF2B5EF4-FFF2-40B4-BE49-F238E27FC236}">
                <a16:creationId xmlns:a16="http://schemas.microsoft.com/office/drawing/2014/main" id="{4BA07492-6483-4647-995A-E0403D49A0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TW" altLang="en-US"/>
          </a:p>
        </p:txBody>
      </p:sp>
      <p:sp>
        <p:nvSpPr>
          <p:cNvPr id="4" name="文字版面配置區 3">
            <a:extLst>
              <a:ext uri="{FF2B5EF4-FFF2-40B4-BE49-F238E27FC236}">
                <a16:creationId xmlns:a16="http://schemas.microsoft.com/office/drawing/2014/main" id="{DEC84CBB-400F-C54D-A42F-EAB23359F6C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TW" altLang="en-US"/>
              <a:t>按一下以編輯母片文字樣式</a:t>
            </a:r>
          </a:p>
        </p:txBody>
      </p:sp>
      <p:sp>
        <p:nvSpPr>
          <p:cNvPr id="5" name="日期版面配置區 4">
            <a:extLst>
              <a:ext uri="{FF2B5EF4-FFF2-40B4-BE49-F238E27FC236}">
                <a16:creationId xmlns:a16="http://schemas.microsoft.com/office/drawing/2014/main" id="{AF4D1E3C-0081-0441-98FF-54A83C700EB3}"/>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6" name="頁尾版面配置區 5">
            <a:extLst>
              <a:ext uri="{FF2B5EF4-FFF2-40B4-BE49-F238E27FC236}">
                <a16:creationId xmlns:a16="http://schemas.microsoft.com/office/drawing/2014/main" id="{7A23CA12-12E4-DC45-98C2-CA88AF90FBF7}"/>
              </a:ext>
            </a:extLst>
          </p:cNvPr>
          <p:cNvSpPr>
            <a:spLocks noGrp="1"/>
          </p:cNvSpPr>
          <p:nvPr>
            <p:ph type="ftr" sz="quarter" idx="11"/>
          </p:nvPr>
        </p:nvSpPr>
        <p:spPr/>
        <p:txBody>
          <a:bodyPr/>
          <a:lstStyle/>
          <a:p>
            <a:endParaRPr kumimoji="1" lang="zh-TW" altLang="en-US"/>
          </a:p>
        </p:txBody>
      </p:sp>
      <p:sp>
        <p:nvSpPr>
          <p:cNvPr id="7" name="投影片編號版面配置區 6">
            <a:extLst>
              <a:ext uri="{FF2B5EF4-FFF2-40B4-BE49-F238E27FC236}">
                <a16:creationId xmlns:a16="http://schemas.microsoft.com/office/drawing/2014/main" id="{43AF0CEC-9C7A-1847-9727-415C2CCD90ED}"/>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379532910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a:extLst>
              <a:ext uri="{FF2B5EF4-FFF2-40B4-BE49-F238E27FC236}">
                <a16:creationId xmlns:a16="http://schemas.microsoft.com/office/drawing/2014/main" id="{88109BF7-5DEC-C14C-82C1-03E8426D3207}"/>
              </a:ext>
            </a:extLst>
          </p:cNvPr>
          <p:cNvSpPr>
            <a:spLocks noGrp="1"/>
          </p:cNvSpPr>
          <p:nvPr>
            <p:ph type="title"/>
          </p:nvPr>
        </p:nvSpPr>
        <p:spPr/>
        <p:txBody>
          <a:bodyPr/>
          <a:lstStyle/>
          <a:p>
            <a:r>
              <a:rPr kumimoji="1" lang="zh-TW" altLang="en-US"/>
              <a:t>按一下以編輯母片標題樣式</a:t>
            </a:r>
          </a:p>
        </p:txBody>
      </p:sp>
      <p:sp>
        <p:nvSpPr>
          <p:cNvPr id="3" name="直排文字版面配置區 2">
            <a:extLst>
              <a:ext uri="{FF2B5EF4-FFF2-40B4-BE49-F238E27FC236}">
                <a16:creationId xmlns:a16="http://schemas.microsoft.com/office/drawing/2014/main" id="{746F253C-8596-1D48-8633-02E89E1BC40D}"/>
              </a:ext>
            </a:extLst>
          </p:cNvPr>
          <p:cNvSpPr>
            <a:spLocks noGrp="1"/>
          </p:cNvSpPr>
          <p:nvPr>
            <p:ph type="body" orient="vert" idx="1"/>
          </p:nvPr>
        </p:nvSpPr>
        <p:spPr/>
        <p:txBody>
          <a:bodyPr vert="eaVert"/>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BD6012EB-6903-9040-A3AD-FE9BCE26E2B7}"/>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D441EC0F-9035-C44B-AFB8-83A5248B9267}"/>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BDE2C1D1-FEF0-EC4A-946E-4D9727EC4700}"/>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546056340"/>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a:extLst>
              <a:ext uri="{FF2B5EF4-FFF2-40B4-BE49-F238E27FC236}">
                <a16:creationId xmlns:a16="http://schemas.microsoft.com/office/drawing/2014/main" id="{BCA2CE0F-F839-A14A-BB75-E0AC2EC4F749}"/>
              </a:ext>
            </a:extLst>
          </p:cNvPr>
          <p:cNvSpPr>
            <a:spLocks noGrp="1"/>
          </p:cNvSpPr>
          <p:nvPr>
            <p:ph type="title" orient="vert"/>
          </p:nvPr>
        </p:nvSpPr>
        <p:spPr>
          <a:xfrm>
            <a:off x="8724900" y="365125"/>
            <a:ext cx="2628900" cy="5811838"/>
          </a:xfrm>
        </p:spPr>
        <p:txBody>
          <a:bodyPr vert="eaVert"/>
          <a:lstStyle/>
          <a:p>
            <a:r>
              <a:rPr kumimoji="1" lang="zh-TW" altLang="en-US"/>
              <a:t>按一下以編輯母片標題樣式</a:t>
            </a:r>
          </a:p>
        </p:txBody>
      </p:sp>
      <p:sp>
        <p:nvSpPr>
          <p:cNvPr id="3" name="直排文字版面配置區 2">
            <a:extLst>
              <a:ext uri="{FF2B5EF4-FFF2-40B4-BE49-F238E27FC236}">
                <a16:creationId xmlns:a16="http://schemas.microsoft.com/office/drawing/2014/main" id="{FBEC2E55-54A5-9649-86D5-4CCC5239C40F}"/>
              </a:ext>
            </a:extLst>
          </p:cNvPr>
          <p:cNvSpPr>
            <a:spLocks noGrp="1"/>
          </p:cNvSpPr>
          <p:nvPr>
            <p:ph type="body" orient="vert" idx="1"/>
          </p:nvPr>
        </p:nvSpPr>
        <p:spPr>
          <a:xfrm>
            <a:off x="838200" y="365125"/>
            <a:ext cx="7734300" cy="5811838"/>
          </a:xfrm>
        </p:spPr>
        <p:txBody>
          <a:bodyPr vert="eaVert"/>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E9233129-5B85-E745-BEFE-50C364250CD5}"/>
              </a:ext>
            </a:extLst>
          </p:cNvPr>
          <p:cNvSpPr>
            <a:spLocks noGrp="1"/>
          </p:cNvSpPr>
          <p:nvPr>
            <p:ph type="dt" sz="half" idx="10"/>
          </p:nvPr>
        </p:nvSpPr>
        <p:spPr/>
        <p:txBody>
          <a:bodyPr/>
          <a:lstStyle/>
          <a:p>
            <a:fld id="{8322AD3E-088E-724A-8EB0-3648114DB163}"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8CEE7087-833F-B24F-B27F-FD279B291282}"/>
              </a:ext>
            </a:extLst>
          </p:cNvPr>
          <p:cNvSpPr>
            <a:spLocks noGrp="1"/>
          </p:cNvSpPr>
          <p:nvPr>
            <p:ph type="ftr" sz="quarter" idx="11"/>
          </p:nvPr>
        </p:nvSpPr>
        <p:spPr/>
        <p:txBody>
          <a:bodyPr/>
          <a:lstStyle/>
          <a:p>
            <a:endParaRPr kumimoji="1" lang="zh-TW" altLang="en-US"/>
          </a:p>
        </p:txBody>
      </p:sp>
      <p:sp>
        <p:nvSpPr>
          <p:cNvPr id="6" name="投影片編號版面配置區 5">
            <a:extLst>
              <a:ext uri="{FF2B5EF4-FFF2-40B4-BE49-F238E27FC236}">
                <a16:creationId xmlns:a16="http://schemas.microsoft.com/office/drawing/2014/main" id="{7080757F-F436-8F4F-8288-FDA66476D6ED}"/>
              </a:ext>
            </a:extLst>
          </p:cNvPr>
          <p:cNvSpPr>
            <a:spLocks noGrp="1"/>
          </p:cNvSpPr>
          <p:nvPr>
            <p:ph type="sldNum" sz="quarter" idx="12"/>
          </p:nvPr>
        </p:nvSpPr>
        <p:spPr/>
        <p:txBody>
          <a:body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4283719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E1E1E6BD-3312-8642-9342-B530E330C8C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TW" altLang="en-US"/>
              <a:t>按一下以編輯母片標題樣式</a:t>
            </a:r>
          </a:p>
        </p:txBody>
      </p:sp>
      <p:sp>
        <p:nvSpPr>
          <p:cNvPr id="3" name="文字版面配置區 2">
            <a:extLst>
              <a:ext uri="{FF2B5EF4-FFF2-40B4-BE49-F238E27FC236}">
                <a16:creationId xmlns:a16="http://schemas.microsoft.com/office/drawing/2014/main" id="{6D80D3C7-2622-8A47-9A60-AFD0324D167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869C3E1E-1B63-0040-A8F4-51FA71D69FD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3605191-8087-9A4B-A573-BB827FD5DC1A}"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365FE414-C753-6E43-BA85-F67C9B8C905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a:extLst>
              <a:ext uri="{FF2B5EF4-FFF2-40B4-BE49-F238E27FC236}">
                <a16:creationId xmlns:a16="http://schemas.microsoft.com/office/drawing/2014/main" id="{349B9FE6-35FD-894E-9BC8-DD9184337F8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3564EC-08C4-1149-80BB-8E719790E715}" type="slidenum">
              <a:rPr kumimoji="1" lang="zh-TW" altLang="en-US" smtClean="0"/>
              <a:t>‹#›</a:t>
            </a:fld>
            <a:endParaRPr kumimoji="1" lang="zh-TW" altLang="en-US"/>
          </a:p>
        </p:txBody>
      </p:sp>
    </p:spTree>
    <p:extLst>
      <p:ext uri="{BB962C8B-B14F-4D97-AF65-F5344CB8AC3E}">
        <p14:creationId xmlns:p14="http://schemas.microsoft.com/office/powerpoint/2010/main" val="148477771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標題版面配置區 1">
            <a:extLst>
              <a:ext uri="{FF2B5EF4-FFF2-40B4-BE49-F238E27FC236}">
                <a16:creationId xmlns:a16="http://schemas.microsoft.com/office/drawing/2014/main" id="{EAFB562A-5328-3B4E-B778-9EF40FFBBF1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TW" altLang="en-US"/>
              <a:t>按一下以編輯母片標題樣式</a:t>
            </a:r>
          </a:p>
        </p:txBody>
      </p:sp>
      <p:sp>
        <p:nvSpPr>
          <p:cNvPr id="3" name="文字版面配置區 2">
            <a:extLst>
              <a:ext uri="{FF2B5EF4-FFF2-40B4-BE49-F238E27FC236}">
                <a16:creationId xmlns:a16="http://schemas.microsoft.com/office/drawing/2014/main" id="{867EF970-20B1-6D41-88B1-BF1669CC636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TW" altLang="en-US"/>
              <a:t>按一下以編輯母片文字樣式</a:t>
            </a:r>
          </a:p>
          <a:p>
            <a:pPr lvl="1"/>
            <a:r>
              <a:rPr kumimoji="1" lang="zh-TW" altLang="en-US"/>
              <a:t>第二層</a:t>
            </a:r>
          </a:p>
          <a:p>
            <a:pPr lvl="2"/>
            <a:r>
              <a:rPr kumimoji="1" lang="zh-TW" altLang="en-US"/>
              <a:t>第三層</a:t>
            </a:r>
          </a:p>
          <a:p>
            <a:pPr lvl="3"/>
            <a:r>
              <a:rPr kumimoji="1" lang="zh-TW" altLang="en-US"/>
              <a:t>第四層</a:t>
            </a:r>
          </a:p>
          <a:p>
            <a:pPr lvl="4"/>
            <a:r>
              <a:rPr kumimoji="1" lang="zh-TW" altLang="en-US"/>
              <a:t>第五層</a:t>
            </a:r>
          </a:p>
        </p:txBody>
      </p:sp>
      <p:sp>
        <p:nvSpPr>
          <p:cNvPr id="4" name="日期版面配置區 3">
            <a:extLst>
              <a:ext uri="{FF2B5EF4-FFF2-40B4-BE49-F238E27FC236}">
                <a16:creationId xmlns:a16="http://schemas.microsoft.com/office/drawing/2014/main" id="{EBA5F3B2-BD09-304F-A594-C6E9DAB3BF6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322AD3E-088E-724A-8EB0-3648114DB163}" type="datetimeFigureOut">
              <a:rPr kumimoji="1" lang="zh-TW" altLang="en-US" smtClean="0"/>
              <a:t>2021/1/20</a:t>
            </a:fld>
            <a:endParaRPr kumimoji="1" lang="zh-TW" altLang="en-US"/>
          </a:p>
        </p:txBody>
      </p:sp>
      <p:sp>
        <p:nvSpPr>
          <p:cNvPr id="5" name="頁尾版面配置區 4">
            <a:extLst>
              <a:ext uri="{FF2B5EF4-FFF2-40B4-BE49-F238E27FC236}">
                <a16:creationId xmlns:a16="http://schemas.microsoft.com/office/drawing/2014/main" id="{EFAC9D28-2884-2948-868E-C0BCCE2E2EA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TW" altLang="en-US"/>
          </a:p>
        </p:txBody>
      </p:sp>
      <p:sp>
        <p:nvSpPr>
          <p:cNvPr id="6" name="投影片編號版面配置區 5">
            <a:extLst>
              <a:ext uri="{FF2B5EF4-FFF2-40B4-BE49-F238E27FC236}">
                <a16:creationId xmlns:a16="http://schemas.microsoft.com/office/drawing/2014/main" id="{CD61001B-6C56-6248-B287-36E052A9311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C5F6617-CD44-3C48-B1A5-8CD3F5AD61FF}" type="slidenum">
              <a:rPr kumimoji="1" lang="zh-TW" altLang="en-US" smtClean="0"/>
              <a:t>‹#›</a:t>
            </a:fld>
            <a:endParaRPr kumimoji="1" lang="zh-TW" altLang="en-US"/>
          </a:p>
        </p:txBody>
      </p:sp>
    </p:spTree>
    <p:extLst>
      <p:ext uri="{BB962C8B-B14F-4D97-AF65-F5344CB8AC3E}">
        <p14:creationId xmlns:p14="http://schemas.microsoft.com/office/powerpoint/2010/main" val="361241746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7.png"/><Relationship Id="rId4" Type="http://schemas.openxmlformats.org/officeDocument/2006/relationships/image" Target="../media/image7.svg"/></Relationships>
</file>

<file path=ppt/slides/_rels/slide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9.svg"/><Relationship Id="rId5" Type="http://schemas.openxmlformats.org/officeDocument/2006/relationships/image" Target="../media/image7.png"/><Relationship Id="rId4" Type="http://schemas.openxmlformats.org/officeDocument/2006/relationships/image" Target="../media/image7.svg"/></Relationships>
</file>

<file path=ppt/slides/_rels/slide2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mailto:justin@ialaw.tw" TargetMode="External"/><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3962611-DFD5-4092-AAFD-559E3DFCE2C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5488" y="0"/>
            <a:ext cx="10910292" cy="685800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2270F1FA-0425-408F-9861-80BF5AFB276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5164DF26-AEBF-024D-8BEC-929586BD8C11}"/>
              </a:ext>
            </a:extLst>
          </p:cNvPr>
          <p:cNvSpPr>
            <a:spLocks noGrp="1"/>
          </p:cNvSpPr>
          <p:nvPr>
            <p:ph type="ctrTitle"/>
          </p:nvPr>
        </p:nvSpPr>
        <p:spPr>
          <a:xfrm>
            <a:off x="3045368" y="2043663"/>
            <a:ext cx="6105194" cy="2031055"/>
          </a:xfrm>
        </p:spPr>
        <p:txBody>
          <a:bodyPr>
            <a:normAutofit/>
          </a:bodyPr>
          <a:lstStyle/>
          <a:p>
            <a:r>
              <a:rPr kumimoji="1" lang="zh-TW" altLang="en-US" dirty="0">
                <a:solidFill>
                  <a:srgbClr val="FFFFFF"/>
                </a:solidFill>
              </a:rPr>
              <a:t>勞基法</a:t>
            </a:r>
            <a:r>
              <a:rPr kumimoji="1" lang="en-US" altLang="zh-TW" dirty="0">
                <a:solidFill>
                  <a:srgbClr val="FFFFFF"/>
                </a:solidFill>
              </a:rPr>
              <a:t>84-1</a:t>
            </a:r>
            <a:r>
              <a:rPr kumimoji="1" lang="zh-CN" altLang="en-US" dirty="0">
                <a:solidFill>
                  <a:srgbClr val="FFFFFF"/>
                </a:solidFill>
              </a:rPr>
              <a:t>於保全服務業之適用</a:t>
            </a:r>
            <a:endParaRPr kumimoji="1" lang="zh-TW" altLang="en-US" dirty="0">
              <a:solidFill>
                <a:srgbClr val="FFFFFF"/>
              </a:solidFill>
            </a:endParaRPr>
          </a:p>
        </p:txBody>
      </p:sp>
      <p:sp>
        <p:nvSpPr>
          <p:cNvPr id="3" name="副標題 2">
            <a:extLst>
              <a:ext uri="{FF2B5EF4-FFF2-40B4-BE49-F238E27FC236}">
                <a16:creationId xmlns:a16="http://schemas.microsoft.com/office/drawing/2014/main" id="{1F928CA0-7514-B14C-854C-64718ABBA3CE}"/>
              </a:ext>
            </a:extLst>
          </p:cNvPr>
          <p:cNvSpPr>
            <a:spLocks noGrp="1"/>
          </p:cNvSpPr>
          <p:nvPr>
            <p:ph type="subTitle" idx="1"/>
          </p:nvPr>
        </p:nvSpPr>
        <p:spPr>
          <a:xfrm>
            <a:off x="3045368" y="4829460"/>
            <a:ext cx="6105194" cy="682079"/>
          </a:xfrm>
        </p:spPr>
        <p:txBody>
          <a:bodyPr>
            <a:noAutofit/>
          </a:bodyPr>
          <a:lstStyle/>
          <a:p>
            <a:r>
              <a:rPr kumimoji="1" lang="zh-TW" altLang="en-US" sz="2800" dirty="0">
                <a:solidFill>
                  <a:srgbClr val="FFFFFF"/>
                </a:solidFill>
              </a:rPr>
              <a:t>大恆國際法律事務所</a:t>
            </a:r>
            <a:endParaRPr kumimoji="1" lang="en-US" altLang="zh-TW" sz="2800" dirty="0">
              <a:solidFill>
                <a:srgbClr val="FFFFFF"/>
              </a:solidFill>
            </a:endParaRPr>
          </a:p>
          <a:p>
            <a:r>
              <a:rPr kumimoji="1" lang="zh-TW" altLang="en-US" sz="2800" dirty="0">
                <a:solidFill>
                  <a:srgbClr val="FFFFFF"/>
                </a:solidFill>
              </a:rPr>
              <a:t>劉冠廷律師</a:t>
            </a:r>
          </a:p>
        </p:txBody>
      </p:sp>
    </p:spTree>
    <p:extLst>
      <p:ext uri="{BB962C8B-B14F-4D97-AF65-F5344CB8AC3E}">
        <p14:creationId xmlns:p14="http://schemas.microsoft.com/office/powerpoint/2010/main" val="41634120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FE1AD3-B2BC-4567-8B4A-DCB8F90809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D70A28E-4FD8-4474-A206-E15B5EBB30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12188952" cy="521767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DE75AAD-F4A4-4ED2-9A2F-B2412F936C4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0008" r="8214" b="52759"/>
          <a:stretch/>
        </p:blipFill>
        <p:spPr>
          <a:xfrm flipV="1">
            <a:off x="2" y="0"/>
            <a:ext cx="12191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2" name="標題 1">
            <a:extLst>
              <a:ext uri="{FF2B5EF4-FFF2-40B4-BE49-F238E27FC236}">
                <a16:creationId xmlns:a16="http://schemas.microsoft.com/office/drawing/2014/main" id="{FE4D8154-17B0-E348-A612-A073104CDF92}"/>
              </a:ext>
            </a:extLst>
          </p:cNvPr>
          <p:cNvSpPr>
            <a:spLocks noGrp="1"/>
          </p:cNvSpPr>
          <p:nvPr>
            <p:ph type="title"/>
          </p:nvPr>
        </p:nvSpPr>
        <p:spPr>
          <a:xfrm>
            <a:off x="752400" y="1639951"/>
            <a:ext cx="10684151" cy="1991979"/>
          </a:xfrm>
        </p:spPr>
        <p:txBody>
          <a:bodyPr vert="horz" lIns="91440" tIns="45720" rIns="91440" bIns="45720" rtlCol="0" anchor="b">
            <a:normAutofit/>
          </a:bodyPr>
          <a:lstStyle/>
          <a:p>
            <a:pPr algn="ctr"/>
            <a:r>
              <a:rPr kumimoji="1" lang="zh-TW" altLang="en-US" sz="6600" kern="1200" dirty="0">
                <a:solidFill>
                  <a:srgbClr val="FFFFFF"/>
                </a:solidFill>
                <a:latin typeface="+mj-lt"/>
                <a:ea typeface="+mj-ea"/>
                <a:cs typeface="+mj-cs"/>
              </a:rPr>
              <a:t>勞基法第</a:t>
            </a:r>
            <a:r>
              <a:rPr kumimoji="1" lang="en-US" altLang="zh-TW" sz="6600" kern="1200" dirty="0">
                <a:solidFill>
                  <a:srgbClr val="FFFFFF"/>
                </a:solidFill>
                <a:latin typeface="+mj-lt"/>
                <a:ea typeface="+mj-ea"/>
                <a:cs typeface="+mj-cs"/>
              </a:rPr>
              <a:t>84</a:t>
            </a:r>
            <a:r>
              <a:rPr kumimoji="1" lang="zh-TW" altLang="en-US" sz="6600" kern="1200" dirty="0">
                <a:solidFill>
                  <a:srgbClr val="FFFFFF"/>
                </a:solidFill>
                <a:latin typeface="+mj-lt"/>
                <a:ea typeface="+mj-ea"/>
                <a:cs typeface="+mj-cs"/>
              </a:rPr>
              <a:t>條之</a:t>
            </a:r>
            <a:r>
              <a:rPr kumimoji="1" lang="en-US" altLang="zh-TW" sz="6600" kern="1200" dirty="0">
                <a:solidFill>
                  <a:srgbClr val="FFFFFF"/>
                </a:solidFill>
                <a:latin typeface="+mj-lt"/>
                <a:ea typeface="+mj-ea"/>
                <a:cs typeface="+mj-cs"/>
              </a:rPr>
              <a:t>1</a:t>
            </a:r>
          </a:p>
        </p:txBody>
      </p:sp>
      <p:pic>
        <p:nvPicPr>
          <p:cNvPr id="13" name="Picture 12">
            <a:extLst>
              <a:ext uri="{FF2B5EF4-FFF2-40B4-BE49-F238E27FC236}">
                <a16:creationId xmlns:a16="http://schemas.microsoft.com/office/drawing/2014/main" id="{DA20CE0B-92EC-45FD-8F68-38003D6D8CA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0325"/>
          <a:stretch/>
        </p:blipFill>
        <p:spPr>
          <a:xfrm flipV="1">
            <a:off x="0" y="4586080"/>
            <a:ext cx="12191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Tree>
    <p:extLst>
      <p:ext uri="{BB962C8B-B14F-4D97-AF65-F5344CB8AC3E}">
        <p14:creationId xmlns:p14="http://schemas.microsoft.com/office/powerpoint/2010/main" val="35419990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勞基法第 </a:t>
            </a:r>
            <a:r>
              <a:rPr kumimoji="1" lang="en-US" altLang="zh-TW" sz="4000" dirty="0">
                <a:solidFill>
                  <a:srgbClr val="FFFFFF"/>
                </a:solidFill>
              </a:rPr>
              <a:t>84 </a:t>
            </a:r>
            <a:r>
              <a:rPr kumimoji="1" lang="zh-TW" altLang="en-US" sz="4000" dirty="0">
                <a:solidFill>
                  <a:srgbClr val="FFFFFF"/>
                </a:solidFill>
              </a:rPr>
              <a:t>條之 </a:t>
            </a:r>
            <a:r>
              <a:rPr kumimoji="1" lang="en-US" altLang="zh-TW" sz="4000" dirty="0">
                <a:solidFill>
                  <a:srgbClr val="FFFFFF"/>
                </a:solidFill>
              </a:rPr>
              <a:t>1</a:t>
            </a:r>
            <a:r>
              <a:rPr kumimoji="1" lang="zh-TW" altLang="en-US" sz="4000" dirty="0">
                <a:solidFill>
                  <a:srgbClr val="FFFFFF"/>
                </a:solidFill>
              </a:rPr>
              <a:t>立法背景</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5"/>
            <a:ext cx="9833548" cy="3729991"/>
          </a:xfrm>
        </p:spPr>
        <p:txBody>
          <a:bodyPr>
            <a:normAutofit/>
          </a:bodyPr>
          <a:lstStyle/>
          <a:p>
            <a:pPr marL="50800" indent="0">
              <a:lnSpc>
                <a:spcPts val="2980"/>
              </a:lnSpc>
              <a:buNone/>
            </a:pPr>
            <a:r>
              <a:rPr kumimoji="1" lang="zh-TW" altLang="en-US" sz="2400" dirty="0">
                <a:solidFill>
                  <a:srgbClr val="000000"/>
                </a:solidFill>
              </a:rPr>
              <a:t>勞基法第</a:t>
            </a:r>
            <a:r>
              <a:rPr kumimoji="1" lang="en-US" altLang="zh-TW" sz="2400" dirty="0">
                <a:solidFill>
                  <a:srgbClr val="000000"/>
                </a:solidFill>
              </a:rPr>
              <a:t>84-1</a:t>
            </a:r>
            <a:r>
              <a:rPr kumimoji="1" lang="zh-TW" altLang="en-US" sz="2400" dirty="0">
                <a:solidFill>
                  <a:srgbClr val="000000"/>
                </a:solidFill>
              </a:rPr>
              <a:t>條的立法目的與背景，是為了擴大勞基法的適用範圍，但鑑於部分工作者之工作性質特殊，如急診室、開刀房或飛航人員等，難以適用勞基法相關工時保障規定，因而訂定之排除條款。</a:t>
            </a:r>
            <a:endParaRPr kumimoji="1" lang="en-US" altLang="zh-TW" sz="2400" dirty="0">
              <a:solidFill>
                <a:srgbClr val="000000"/>
              </a:solidFill>
            </a:endParaRPr>
          </a:p>
        </p:txBody>
      </p:sp>
    </p:spTree>
    <p:extLst>
      <p:ext uri="{BB962C8B-B14F-4D97-AF65-F5344CB8AC3E}">
        <p14:creationId xmlns:p14="http://schemas.microsoft.com/office/powerpoint/2010/main" val="4607930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勞基法第 </a:t>
            </a:r>
            <a:r>
              <a:rPr kumimoji="1" lang="en-US" altLang="zh-TW" sz="4000" dirty="0">
                <a:solidFill>
                  <a:srgbClr val="FFFFFF"/>
                </a:solidFill>
              </a:rPr>
              <a:t>84 </a:t>
            </a:r>
            <a:r>
              <a:rPr kumimoji="1" lang="zh-TW" altLang="en-US" sz="4000" dirty="0">
                <a:solidFill>
                  <a:srgbClr val="FFFFFF"/>
                </a:solidFill>
              </a:rPr>
              <a:t>條之 </a:t>
            </a:r>
            <a:r>
              <a:rPr kumimoji="1" lang="en-US" altLang="zh-TW" sz="4000" dirty="0">
                <a:solidFill>
                  <a:srgbClr val="FFFFFF"/>
                </a:solidFill>
              </a:rPr>
              <a:t>1</a:t>
            </a:r>
            <a:endParaRPr kumimoji="1" lang="zh-TW" altLang="en-US" sz="4000" dirty="0">
              <a:solidFill>
                <a:srgbClr val="FFFFFF"/>
              </a:solidFill>
            </a:endParaRP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5"/>
            <a:ext cx="9833548" cy="3729991"/>
          </a:xfrm>
        </p:spPr>
        <p:txBody>
          <a:bodyPr>
            <a:normAutofit/>
          </a:bodyPr>
          <a:lstStyle/>
          <a:p>
            <a:pPr marL="268288" indent="-217488">
              <a:lnSpc>
                <a:spcPts val="2980"/>
              </a:lnSpc>
              <a:buNone/>
            </a:pPr>
            <a:r>
              <a:rPr kumimoji="1" lang="en-US" altLang="zh-TW" sz="2400" dirty="0">
                <a:solidFill>
                  <a:srgbClr val="000000"/>
                </a:solidFill>
              </a:rPr>
              <a:t>I. </a:t>
            </a:r>
            <a:r>
              <a:rPr kumimoji="1" lang="zh-TW" altLang="en-US" sz="2400" dirty="0">
                <a:solidFill>
                  <a:srgbClr val="000000"/>
                </a:solidFill>
              </a:rPr>
              <a:t>經中央主管機關核定公告之下列工作者，得由勞雇雙方另行約定，工作時間、例假、休假、女性夜間工作，並報請當地主管機關核備，不受第 </a:t>
            </a:r>
            <a:r>
              <a:rPr kumimoji="1" lang="en-US" altLang="zh-TW" sz="2400" dirty="0">
                <a:solidFill>
                  <a:srgbClr val="000000"/>
                </a:solidFill>
              </a:rPr>
              <a:t>30 </a:t>
            </a:r>
            <a:r>
              <a:rPr kumimoji="1" lang="zh-TW" altLang="en-US" sz="2400" dirty="0">
                <a:solidFill>
                  <a:srgbClr val="000000"/>
                </a:solidFill>
              </a:rPr>
              <a:t>條、第 </a:t>
            </a:r>
            <a:r>
              <a:rPr kumimoji="1" lang="en-US" altLang="zh-TW" sz="2400" dirty="0">
                <a:solidFill>
                  <a:srgbClr val="000000"/>
                </a:solidFill>
              </a:rPr>
              <a:t>32 </a:t>
            </a:r>
            <a:r>
              <a:rPr kumimoji="1" lang="zh-TW" altLang="en-US" sz="2400" dirty="0">
                <a:solidFill>
                  <a:srgbClr val="000000"/>
                </a:solidFill>
              </a:rPr>
              <a:t>條、第 </a:t>
            </a:r>
            <a:r>
              <a:rPr kumimoji="1" lang="en-US" altLang="zh-TW" sz="2400" dirty="0">
                <a:solidFill>
                  <a:srgbClr val="000000"/>
                </a:solidFill>
              </a:rPr>
              <a:t>36 </a:t>
            </a:r>
            <a:r>
              <a:rPr kumimoji="1" lang="zh-TW" altLang="en-US" sz="2400" dirty="0">
                <a:solidFill>
                  <a:srgbClr val="000000"/>
                </a:solidFill>
              </a:rPr>
              <a:t>條、第 </a:t>
            </a:r>
            <a:r>
              <a:rPr kumimoji="1" lang="en-US" altLang="zh-TW" sz="2400" dirty="0">
                <a:solidFill>
                  <a:srgbClr val="000000"/>
                </a:solidFill>
              </a:rPr>
              <a:t>37 </a:t>
            </a:r>
            <a:r>
              <a:rPr kumimoji="1" lang="zh-TW" altLang="en-US" sz="2400" dirty="0">
                <a:solidFill>
                  <a:srgbClr val="000000"/>
                </a:solidFill>
              </a:rPr>
              <a:t>條、第 </a:t>
            </a:r>
            <a:r>
              <a:rPr kumimoji="1" lang="en-US" altLang="zh-TW" sz="2400" dirty="0">
                <a:solidFill>
                  <a:srgbClr val="000000"/>
                </a:solidFill>
              </a:rPr>
              <a:t>49 </a:t>
            </a:r>
            <a:r>
              <a:rPr kumimoji="1" lang="zh-TW" altLang="en-US" sz="2400" dirty="0">
                <a:solidFill>
                  <a:srgbClr val="000000"/>
                </a:solidFill>
              </a:rPr>
              <a:t>條規定之限制。 </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一、監督、管理人員或責任制專業人員。 </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二、監視性或間歇性之工作。</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三、其他性質特殊之工作。 </a:t>
            </a:r>
            <a:endParaRPr kumimoji="1" lang="en-US" altLang="zh-TW" sz="2400" dirty="0">
              <a:solidFill>
                <a:srgbClr val="000000"/>
              </a:solidFill>
            </a:endParaRPr>
          </a:p>
          <a:p>
            <a:pPr marL="319088" indent="-268288">
              <a:lnSpc>
                <a:spcPts val="2980"/>
              </a:lnSpc>
              <a:buNone/>
            </a:pPr>
            <a:r>
              <a:rPr kumimoji="1" lang="en-US" altLang="zh-TW" sz="2400" dirty="0">
                <a:solidFill>
                  <a:srgbClr val="000000"/>
                </a:solidFill>
              </a:rPr>
              <a:t>II.</a:t>
            </a:r>
            <a:r>
              <a:rPr kumimoji="1" lang="zh-TW" altLang="en-US" sz="2400" dirty="0">
                <a:solidFill>
                  <a:srgbClr val="000000"/>
                </a:solidFill>
              </a:rPr>
              <a:t>前項約定應以書面為之，並應參考本法所定之基準且不得損及勞工之健康及福祉。</a:t>
            </a:r>
            <a:endParaRPr kumimoji="1" lang="en-US" altLang="zh-TW" sz="2400" dirty="0">
              <a:solidFill>
                <a:srgbClr val="000000"/>
              </a:solidFill>
            </a:endParaRPr>
          </a:p>
          <a:p>
            <a:pPr marL="989013" indent="-501650">
              <a:buFont typeface="+mj-lt"/>
              <a:buAutoNum type="arabicPeriod"/>
            </a:pPr>
            <a:endParaRPr kumimoji="1" lang="en-US" altLang="zh-TW" sz="20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33340735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勞基法</a:t>
            </a:r>
            <a:r>
              <a:rPr kumimoji="1" lang="en-US" altLang="zh-TW" sz="4000" dirty="0">
                <a:solidFill>
                  <a:srgbClr val="FFFFFF"/>
                </a:solidFill>
              </a:rPr>
              <a:t>84-1</a:t>
            </a:r>
            <a:r>
              <a:rPr kumimoji="1" lang="zh-TW" altLang="en-US" sz="4000" dirty="0">
                <a:solidFill>
                  <a:srgbClr val="FFFFFF"/>
                </a:solidFill>
              </a:rPr>
              <a:t>條排除勞基法哪些規定？</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6"/>
            <a:ext cx="9833548" cy="3592035"/>
          </a:xfrm>
        </p:spPr>
        <p:txBody>
          <a:bodyPr>
            <a:normAutofit/>
          </a:bodyPr>
          <a:lstStyle/>
          <a:p>
            <a:pPr marL="0" indent="0">
              <a:lnSpc>
                <a:spcPts val="2980"/>
              </a:lnSpc>
              <a:spcBef>
                <a:spcPts val="0"/>
              </a:spcBef>
              <a:buNone/>
            </a:pPr>
            <a:r>
              <a:rPr kumimoji="1" lang="zh-TW" altLang="en-US" sz="2400" dirty="0">
                <a:solidFill>
                  <a:srgbClr val="000000"/>
                </a:solidFill>
              </a:rPr>
              <a:t>勞基法第</a:t>
            </a:r>
            <a:r>
              <a:rPr kumimoji="1" lang="en-US" altLang="zh-TW" sz="2400" dirty="0">
                <a:solidFill>
                  <a:srgbClr val="000000"/>
                </a:solidFill>
              </a:rPr>
              <a:t>84</a:t>
            </a:r>
            <a:r>
              <a:rPr kumimoji="1" lang="zh-TW" altLang="en-US" sz="2400" dirty="0">
                <a:solidFill>
                  <a:srgbClr val="000000"/>
                </a:solidFill>
              </a:rPr>
              <a:t>條之</a:t>
            </a:r>
            <a:r>
              <a:rPr kumimoji="1" lang="en-US" altLang="zh-TW" sz="2400" dirty="0">
                <a:solidFill>
                  <a:srgbClr val="000000"/>
                </a:solidFill>
              </a:rPr>
              <a:t>1</a:t>
            </a:r>
            <a:r>
              <a:rPr kumimoji="1" lang="zh-TW" altLang="en-US" sz="2400" dirty="0">
                <a:solidFill>
                  <a:srgbClr val="000000"/>
                </a:solidFill>
              </a:rPr>
              <a:t>第</a:t>
            </a:r>
            <a:r>
              <a:rPr kumimoji="1" lang="en-US" altLang="zh-TW" sz="2400" dirty="0">
                <a:solidFill>
                  <a:srgbClr val="000000"/>
                </a:solidFill>
              </a:rPr>
              <a:t>1</a:t>
            </a:r>
            <a:r>
              <a:rPr kumimoji="1" lang="zh-TW" altLang="en-US" sz="2400" dirty="0">
                <a:solidFill>
                  <a:srgbClr val="000000"/>
                </a:solidFill>
              </a:rPr>
              <a:t>項</a:t>
            </a:r>
            <a:endParaRPr kumimoji="1" lang="en-US" altLang="zh-TW" sz="2400" dirty="0">
              <a:solidFill>
                <a:srgbClr val="000000"/>
              </a:solidFill>
            </a:endParaRPr>
          </a:p>
          <a:p>
            <a:pPr marL="0" indent="0">
              <a:lnSpc>
                <a:spcPts val="2980"/>
              </a:lnSpc>
              <a:spcBef>
                <a:spcPts val="0"/>
              </a:spcBef>
              <a:buNone/>
            </a:pPr>
            <a:r>
              <a:rPr kumimoji="1" lang="zh-TW" altLang="en-US" sz="2400" dirty="0">
                <a:solidFill>
                  <a:srgbClr val="000000"/>
                </a:solidFill>
              </a:rPr>
              <a:t>「經中央主管機關核定公告之下列工作者，得由勞雇雙方另行約定，工作時間、例假、休假、女性夜間工作，並報請當地主管機關核備，不受</a:t>
            </a:r>
            <a:r>
              <a:rPr kumimoji="1" lang="zh-TW" altLang="en-US" sz="2400" dirty="0">
                <a:solidFill>
                  <a:srgbClr val="FF0000"/>
                </a:solidFill>
              </a:rPr>
              <a:t>第 </a:t>
            </a:r>
            <a:r>
              <a:rPr kumimoji="1" lang="en-US" altLang="zh-TW" sz="2400" dirty="0">
                <a:solidFill>
                  <a:srgbClr val="FF0000"/>
                </a:solidFill>
              </a:rPr>
              <a:t>30 </a:t>
            </a:r>
            <a:r>
              <a:rPr kumimoji="1" lang="zh-TW" altLang="en-US" sz="2400" dirty="0">
                <a:solidFill>
                  <a:srgbClr val="FF0000"/>
                </a:solidFill>
              </a:rPr>
              <a:t>條</a:t>
            </a:r>
            <a:r>
              <a:rPr kumimoji="1" lang="zh-TW" altLang="en-US" sz="2400" dirty="0">
                <a:solidFill>
                  <a:srgbClr val="000000"/>
                </a:solidFill>
              </a:rPr>
              <a:t>、</a:t>
            </a:r>
            <a:r>
              <a:rPr kumimoji="1" lang="zh-TW" altLang="en-US" sz="2400" dirty="0">
                <a:solidFill>
                  <a:srgbClr val="FF0000"/>
                </a:solidFill>
              </a:rPr>
              <a:t>第 </a:t>
            </a:r>
            <a:r>
              <a:rPr kumimoji="1" lang="en-US" altLang="zh-TW" sz="2400" dirty="0">
                <a:solidFill>
                  <a:srgbClr val="FF0000"/>
                </a:solidFill>
              </a:rPr>
              <a:t>32 </a:t>
            </a:r>
            <a:r>
              <a:rPr kumimoji="1" lang="zh-TW" altLang="en-US" sz="2400" dirty="0">
                <a:solidFill>
                  <a:srgbClr val="FF0000"/>
                </a:solidFill>
              </a:rPr>
              <a:t>條</a:t>
            </a:r>
            <a:r>
              <a:rPr kumimoji="1" lang="zh-TW" altLang="en-US" sz="2400" dirty="0">
                <a:solidFill>
                  <a:srgbClr val="000000"/>
                </a:solidFill>
              </a:rPr>
              <a:t>、</a:t>
            </a:r>
            <a:r>
              <a:rPr kumimoji="1" lang="zh-TW" altLang="en-US" sz="2400" dirty="0">
                <a:solidFill>
                  <a:srgbClr val="FF0000"/>
                </a:solidFill>
              </a:rPr>
              <a:t>第 </a:t>
            </a:r>
            <a:r>
              <a:rPr kumimoji="1" lang="en-US" altLang="zh-TW" sz="2400" dirty="0">
                <a:solidFill>
                  <a:srgbClr val="FF0000"/>
                </a:solidFill>
              </a:rPr>
              <a:t>36 </a:t>
            </a:r>
            <a:r>
              <a:rPr kumimoji="1" lang="zh-TW" altLang="en-US" sz="2400" dirty="0">
                <a:solidFill>
                  <a:srgbClr val="FF0000"/>
                </a:solidFill>
              </a:rPr>
              <a:t>條</a:t>
            </a:r>
            <a:r>
              <a:rPr kumimoji="1" lang="zh-TW" altLang="en-US" sz="2400" dirty="0">
                <a:solidFill>
                  <a:srgbClr val="000000"/>
                </a:solidFill>
              </a:rPr>
              <a:t>、</a:t>
            </a:r>
            <a:r>
              <a:rPr kumimoji="1" lang="zh-TW" altLang="en-US" sz="2400" dirty="0">
                <a:solidFill>
                  <a:srgbClr val="FF0000"/>
                </a:solidFill>
              </a:rPr>
              <a:t>第 </a:t>
            </a:r>
            <a:r>
              <a:rPr kumimoji="1" lang="en-US" altLang="zh-TW" sz="2400" dirty="0">
                <a:solidFill>
                  <a:srgbClr val="FF0000"/>
                </a:solidFill>
              </a:rPr>
              <a:t>37 </a:t>
            </a:r>
            <a:r>
              <a:rPr kumimoji="1" lang="zh-TW" altLang="en-US" sz="2400" dirty="0">
                <a:solidFill>
                  <a:srgbClr val="FF0000"/>
                </a:solidFill>
              </a:rPr>
              <a:t>條</a:t>
            </a:r>
            <a:r>
              <a:rPr kumimoji="1" lang="zh-TW" altLang="en-US" sz="2400" dirty="0">
                <a:solidFill>
                  <a:srgbClr val="000000"/>
                </a:solidFill>
              </a:rPr>
              <a:t>、</a:t>
            </a:r>
            <a:r>
              <a:rPr kumimoji="1" lang="zh-TW" altLang="en-US" sz="2400" dirty="0">
                <a:solidFill>
                  <a:srgbClr val="FF0000"/>
                </a:solidFill>
              </a:rPr>
              <a:t>第 </a:t>
            </a:r>
            <a:r>
              <a:rPr kumimoji="1" lang="en-US" altLang="zh-TW" sz="2400" dirty="0">
                <a:solidFill>
                  <a:srgbClr val="FF0000"/>
                </a:solidFill>
              </a:rPr>
              <a:t>49 </a:t>
            </a:r>
            <a:r>
              <a:rPr kumimoji="1" lang="zh-TW" altLang="en-US" sz="2400" dirty="0">
                <a:solidFill>
                  <a:srgbClr val="FF0000"/>
                </a:solidFill>
              </a:rPr>
              <a:t>條</a:t>
            </a:r>
            <a:r>
              <a:rPr kumimoji="1" lang="zh-TW" altLang="en-US" sz="2400" dirty="0">
                <a:solidFill>
                  <a:srgbClr val="000000"/>
                </a:solidFill>
              </a:rPr>
              <a:t>規定之限制。 」</a:t>
            </a:r>
            <a:endParaRPr kumimoji="1" lang="en-US" altLang="zh-TW" sz="2400" dirty="0">
              <a:solidFill>
                <a:srgbClr val="000000"/>
              </a:solidFill>
            </a:endParaRPr>
          </a:p>
          <a:p>
            <a:pPr marL="450850" indent="-231775">
              <a:lnSpc>
                <a:spcPts val="2980"/>
              </a:lnSpc>
              <a:spcBef>
                <a:spcPts val="0"/>
              </a:spcBef>
            </a:pPr>
            <a:r>
              <a:rPr kumimoji="1" lang="zh-TW" altLang="en-US" sz="2400" dirty="0">
                <a:solidFill>
                  <a:schemeClr val="tx1">
                    <a:lumMod val="95000"/>
                    <a:lumOff val="5000"/>
                  </a:schemeClr>
                </a:solidFill>
              </a:rPr>
              <a:t>第 </a:t>
            </a:r>
            <a:r>
              <a:rPr kumimoji="1" lang="en-US" altLang="zh-TW" sz="2400" dirty="0">
                <a:solidFill>
                  <a:schemeClr val="tx1">
                    <a:lumMod val="95000"/>
                    <a:lumOff val="5000"/>
                  </a:schemeClr>
                </a:solidFill>
              </a:rPr>
              <a:t>30 </a:t>
            </a:r>
            <a:r>
              <a:rPr kumimoji="1" lang="zh-TW" altLang="en-US" sz="2400" dirty="0">
                <a:solidFill>
                  <a:schemeClr val="tx1">
                    <a:lumMod val="95000"/>
                    <a:lumOff val="5000"/>
                  </a:schemeClr>
                </a:solidFill>
              </a:rPr>
              <a:t>條（工作時間）</a:t>
            </a:r>
            <a:endParaRPr kumimoji="1" lang="en-US" altLang="zh-TW" sz="2400" dirty="0">
              <a:solidFill>
                <a:schemeClr val="tx1">
                  <a:lumMod val="95000"/>
                  <a:lumOff val="5000"/>
                </a:schemeClr>
              </a:solidFill>
            </a:endParaRPr>
          </a:p>
          <a:p>
            <a:pPr marL="450850" indent="-231775">
              <a:lnSpc>
                <a:spcPts val="2980"/>
              </a:lnSpc>
              <a:spcBef>
                <a:spcPts val="0"/>
              </a:spcBef>
            </a:pPr>
            <a:r>
              <a:rPr kumimoji="1" lang="zh-TW" altLang="en-US" sz="2400" dirty="0">
                <a:solidFill>
                  <a:schemeClr val="tx1">
                    <a:lumMod val="95000"/>
                    <a:lumOff val="5000"/>
                  </a:schemeClr>
                </a:solidFill>
              </a:rPr>
              <a:t>第 </a:t>
            </a:r>
            <a:r>
              <a:rPr kumimoji="1" lang="en-US" altLang="zh-TW" sz="2400" dirty="0">
                <a:solidFill>
                  <a:schemeClr val="tx1">
                    <a:lumMod val="95000"/>
                    <a:lumOff val="5000"/>
                  </a:schemeClr>
                </a:solidFill>
              </a:rPr>
              <a:t>32 </a:t>
            </a:r>
            <a:r>
              <a:rPr kumimoji="1" lang="zh-TW" altLang="en-US" sz="2400" dirty="0">
                <a:solidFill>
                  <a:schemeClr val="tx1">
                    <a:lumMod val="95000"/>
                    <a:lumOff val="5000"/>
                  </a:schemeClr>
                </a:solidFill>
              </a:rPr>
              <a:t>條（延長工時）</a:t>
            </a:r>
            <a:endParaRPr kumimoji="1" lang="en-US" altLang="zh-TW" sz="2400" dirty="0">
              <a:solidFill>
                <a:schemeClr val="tx1">
                  <a:lumMod val="95000"/>
                  <a:lumOff val="5000"/>
                </a:schemeClr>
              </a:solidFill>
            </a:endParaRPr>
          </a:p>
          <a:p>
            <a:pPr marL="450850" indent="-231775">
              <a:lnSpc>
                <a:spcPts val="2980"/>
              </a:lnSpc>
              <a:spcBef>
                <a:spcPts val="0"/>
              </a:spcBef>
            </a:pPr>
            <a:r>
              <a:rPr kumimoji="1" lang="zh-TW" altLang="en-US" sz="2400" dirty="0">
                <a:solidFill>
                  <a:schemeClr val="tx1">
                    <a:lumMod val="95000"/>
                    <a:lumOff val="5000"/>
                  </a:schemeClr>
                </a:solidFill>
              </a:rPr>
              <a:t>第 </a:t>
            </a:r>
            <a:r>
              <a:rPr kumimoji="1" lang="en-US" altLang="zh-TW" sz="2400" dirty="0">
                <a:solidFill>
                  <a:schemeClr val="tx1">
                    <a:lumMod val="95000"/>
                    <a:lumOff val="5000"/>
                  </a:schemeClr>
                </a:solidFill>
              </a:rPr>
              <a:t>36 </a:t>
            </a:r>
            <a:r>
              <a:rPr kumimoji="1" lang="zh-TW" altLang="en-US" sz="2400" dirty="0">
                <a:solidFill>
                  <a:schemeClr val="tx1">
                    <a:lumMod val="95000"/>
                    <a:lumOff val="5000"/>
                  </a:schemeClr>
                </a:solidFill>
              </a:rPr>
              <a:t>條（休息日、例假日）</a:t>
            </a:r>
            <a:endParaRPr kumimoji="1" lang="en-US" altLang="zh-TW" sz="2400" dirty="0">
              <a:solidFill>
                <a:schemeClr val="tx1">
                  <a:lumMod val="95000"/>
                  <a:lumOff val="5000"/>
                </a:schemeClr>
              </a:solidFill>
            </a:endParaRPr>
          </a:p>
          <a:p>
            <a:pPr marL="450850" indent="-231775">
              <a:lnSpc>
                <a:spcPts val="2980"/>
              </a:lnSpc>
              <a:spcBef>
                <a:spcPts val="0"/>
              </a:spcBef>
            </a:pPr>
            <a:r>
              <a:rPr kumimoji="1" lang="zh-TW" altLang="en-US" sz="2400" dirty="0">
                <a:solidFill>
                  <a:schemeClr val="tx1">
                    <a:lumMod val="95000"/>
                    <a:lumOff val="5000"/>
                  </a:schemeClr>
                </a:solidFill>
              </a:rPr>
              <a:t>第 </a:t>
            </a:r>
            <a:r>
              <a:rPr kumimoji="1" lang="en-US" altLang="zh-TW" sz="2400" dirty="0">
                <a:solidFill>
                  <a:schemeClr val="tx1">
                    <a:lumMod val="95000"/>
                    <a:lumOff val="5000"/>
                  </a:schemeClr>
                </a:solidFill>
              </a:rPr>
              <a:t>37 </a:t>
            </a:r>
            <a:r>
              <a:rPr kumimoji="1" lang="zh-TW" altLang="en-US" sz="2400" dirty="0">
                <a:solidFill>
                  <a:schemeClr val="tx1">
                    <a:lumMod val="95000"/>
                    <a:lumOff val="5000"/>
                  </a:schemeClr>
                </a:solidFill>
              </a:rPr>
              <a:t>條（國定假日）</a:t>
            </a:r>
            <a:endParaRPr kumimoji="1" lang="en-US" altLang="zh-TW" sz="2400" dirty="0">
              <a:solidFill>
                <a:schemeClr val="tx1">
                  <a:lumMod val="95000"/>
                  <a:lumOff val="5000"/>
                </a:schemeClr>
              </a:solidFill>
            </a:endParaRPr>
          </a:p>
          <a:p>
            <a:pPr marL="450850" indent="-231775">
              <a:lnSpc>
                <a:spcPts val="2980"/>
              </a:lnSpc>
              <a:spcBef>
                <a:spcPts val="0"/>
              </a:spcBef>
            </a:pPr>
            <a:r>
              <a:rPr kumimoji="1" lang="zh-TW" altLang="en-US" sz="2400" dirty="0">
                <a:solidFill>
                  <a:schemeClr val="tx1">
                    <a:lumMod val="95000"/>
                    <a:lumOff val="5000"/>
                  </a:schemeClr>
                </a:solidFill>
              </a:rPr>
              <a:t>第 </a:t>
            </a:r>
            <a:r>
              <a:rPr kumimoji="1" lang="en-US" altLang="zh-TW" sz="2400" dirty="0">
                <a:solidFill>
                  <a:schemeClr val="tx1">
                    <a:lumMod val="95000"/>
                    <a:lumOff val="5000"/>
                  </a:schemeClr>
                </a:solidFill>
              </a:rPr>
              <a:t>49 </a:t>
            </a:r>
            <a:r>
              <a:rPr kumimoji="1" lang="zh-TW" altLang="en-US" sz="2400" dirty="0">
                <a:solidFill>
                  <a:schemeClr val="tx1">
                    <a:lumMod val="95000"/>
                    <a:lumOff val="5000"/>
                  </a:schemeClr>
                </a:solidFill>
              </a:rPr>
              <a:t>條（女性夜間工作）</a:t>
            </a:r>
            <a:endParaRPr kumimoji="1" lang="en-US" altLang="zh-TW" sz="2400" dirty="0">
              <a:solidFill>
                <a:schemeClr val="tx1">
                  <a:lumMod val="95000"/>
                  <a:lumOff val="5000"/>
                </a:schemeClr>
              </a:solidFill>
            </a:endParaRPr>
          </a:p>
          <a:p>
            <a:pPr marL="219075" indent="0">
              <a:lnSpc>
                <a:spcPts val="2880"/>
              </a:lnSpc>
              <a:spcBef>
                <a:spcPts val="0"/>
              </a:spcBef>
              <a:buNone/>
            </a:pPr>
            <a:endParaRPr kumimoji="1" lang="en-US" altLang="zh-TW" sz="2400" dirty="0">
              <a:solidFill>
                <a:srgbClr val="000000"/>
              </a:solidFill>
            </a:endParaRPr>
          </a:p>
          <a:p>
            <a:pPr marL="989013" indent="-501650">
              <a:buFont typeface="+mj-lt"/>
              <a:buAutoNum type="arabicPeriod"/>
            </a:pPr>
            <a:endParaRPr kumimoji="1" lang="en-US" altLang="zh-TW" sz="24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152739840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勞基法第 </a:t>
            </a:r>
            <a:r>
              <a:rPr kumimoji="1" lang="en-US" altLang="zh-TW" sz="4000" dirty="0">
                <a:solidFill>
                  <a:srgbClr val="FFFFFF"/>
                </a:solidFill>
              </a:rPr>
              <a:t>84 </a:t>
            </a:r>
            <a:r>
              <a:rPr kumimoji="1" lang="zh-TW" altLang="en-US" sz="4000" dirty="0">
                <a:solidFill>
                  <a:srgbClr val="FFFFFF"/>
                </a:solidFill>
              </a:rPr>
              <a:t>條之 </a:t>
            </a:r>
            <a:r>
              <a:rPr kumimoji="1" lang="en-US" altLang="zh-TW" sz="4000" dirty="0">
                <a:solidFill>
                  <a:srgbClr val="FFFFFF"/>
                </a:solidFill>
              </a:rPr>
              <a:t>1</a:t>
            </a:r>
            <a:endParaRPr kumimoji="1" lang="zh-TW" altLang="en-US" sz="4000" dirty="0">
              <a:solidFill>
                <a:srgbClr val="FFFFFF"/>
              </a:solidFill>
            </a:endParaRP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653725"/>
            <a:ext cx="9833548" cy="4104065"/>
          </a:xfrm>
        </p:spPr>
        <p:txBody>
          <a:bodyPr>
            <a:normAutofit/>
          </a:bodyPr>
          <a:lstStyle/>
          <a:p>
            <a:pPr marL="268288" indent="-217488">
              <a:lnSpc>
                <a:spcPts val="2980"/>
              </a:lnSpc>
            </a:pPr>
            <a:r>
              <a:rPr kumimoji="1" lang="zh-TW" altLang="en-US" sz="2400" dirty="0">
                <a:solidFill>
                  <a:srgbClr val="000000"/>
                </a:solidFill>
              </a:rPr>
              <a:t>勞動基準法施行細則第</a:t>
            </a:r>
            <a:r>
              <a:rPr kumimoji="1" lang="en-US" altLang="zh-TW" sz="2400" dirty="0">
                <a:solidFill>
                  <a:srgbClr val="000000"/>
                </a:solidFill>
              </a:rPr>
              <a:t>50</a:t>
            </a:r>
            <a:r>
              <a:rPr kumimoji="1" lang="zh-TW" altLang="en-US" sz="2400" dirty="0">
                <a:solidFill>
                  <a:srgbClr val="000000"/>
                </a:solidFill>
              </a:rPr>
              <a:t>條之</a:t>
            </a:r>
            <a:r>
              <a:rPr kumimoji="1" lang="en-US" altLang="zh-TW" sz="2400" dirty="0">
                <a:solidFill>
                  <a:srgbClr val="000000"/>
                </a:solidFill>
              </a:rPr>
              <a:t>1</a:t>
            </a:r>
            <a:r>
              <a:rPr kumimoji="1" lang="zh-TW" altLang="en-US" sz="2400" dirty="0">
                <a:solidFill>
                  <a:srgbClr val="000000"/>
                </a:solidFill>
              </a:rPr>
              <a:t>：</a:t>
            </a:r>
            <a:endParaRPr kumimoji="1" lang="en-US" altLang="zh-TW" sz="2400" dirty="0">
              <a:solidFill>
                <a:srgbClr val="000000"/>
              </a:solidFill>
            </a:endParaRPr>
          </a:p>
          <a:p>
            <a:pPr marL="268288" indent="0">
              <a:lnSpc>
                <a:spcPts val="2980"/>
              </a:lnSpc>
              <a:buNone/>
            </a:pPr>
            <a:r>
              <a:rPr kumimoji="1" lang="zh-TW" altLang="en-US" sz="2400" dirty="0">
                <a:solidFill>
                  <a:srgbClr val="000000"/>
                </a:solidFill>
              </a:rPr>
              <a:t>本法第 </a:t>
            </a:r>
            <a:r>
              <a:rPr kumimoji="1" lang="en-US" altLang="zh-TW" sz="2400" dirty="0">
                <a:solidFill>
                  <a:srgbClr val="000000"/>
                </a:solidFill>
              </a:rPr>
              <a:t>84-1 </a:t>
            </a:r>
            <a:r>
              <a:rPr kumimoji="1" lang="zh-TW" altLang="en-US" sz="2400" dirty="0">
                <a:solidFill>
                  <a:srgbClr val="000000"/>
                </a:solidFill>
              </a:rPr>
              <a:t>條 第 </a:t>
            </a:r>
            <a:r>
              <a:rPr kumimoji="1" lang="en-US" altLang="zh-TW" sz="2400" dirty="0">
                <a:solidFill>
                  <a:srgbClr val="000000"/>
                </a:solidFill>
              </a:rPr>
              <a:t>1 </a:t>
            </a:r>
            <a:r>
              <a:rPr kumimoji="1" lang="zh-TW" altLang="en-US" sz="2400" dirty="0">
                <a:solidFill>
                  <a:srgbClr val="000000"/>
                </a:solidFill>
              </a:rPr>
              <a:t>項第 </a:t>
            </a:r>
            <a:r>
              <a:rPr kumimoji="1" lang="en-US" altLang="zh-TW" sz="2400" dirty="0">
                <a:solidFill>
                  <a:srgbClr val="000000"/>
                </a:solidFill>
              </a:rPr>
              <a:t>1 </a:t>
            </a:r>
            <a:r>
              <a:rPr kumimoji="1" lang="zh-TW" altLang="en-US" sz="2400" dirty="0">
                <a:solidFill>
                  <a:srgbClr val="000000"/>
                </a:solidFill>
              </a:rPr>
              <a:t>款、第 </a:t>
            </a:r>
            <a:r>
              <a:rPr kumimoji="1" lang="en-US" altLang="zh-TW" sz="2400" dirty="0">
                <a:solidFill>
                  <a:srgbClr val="000000"/>
                </a:solidFill>
              </a:rPr>
              <a:t>2 </a:t>
            </a:r>
            <a:r>
              <a:rPr kumimoji="1" lang="zh-TW" altLang="en-US" sz="2400" dirty="0">
                <a:solidFill>
                  <a:srgbClr val="000000"/>
                </a:solidFill>
              </a:rPr>
              <a:t>款所稱監督、管理人員、責任制專業人員、監視性或間歇性工作，依左列規定： </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一、</a:t>
            </a:r>
            <a:r>
              <a:rPr kumimoji="1" lang="zh-TW" altLang="en-US" sz="2400" dirty="0">
                <a:solidFill>
                  <a:srgbClr val="FF0000"/>
                </a:solidFill>
              </a:rPr>
              <a:t>監督、管理人員</a:t>
            </a:r>
            <a:r>
              <a:rPr kumimoji="1" lang="zh-TW" altLang="en-US" sz="2400" dirty="0">
                <a:solidFill>
                  <a:srgbClr val="000000"/>
                </a:solidFill>
              </a:rPr>
              <a:t>：係指受雇主僱用，負責事業之經營及管理工作，並對一般勞工之受僱、解僱或勞動條件具有決定權力之主管級人員。</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二、</a:t>
            </a:r>
            <a:r>
              <a:rPr kumimoji="1" lang="zh-TW" altLang="en-US" sz="2400" dirty="0">
                <a:solidFill>
                  <a:srgbClr val="FF0000"/>
                </a:solidFill>
              </a:rPr>
              <a:t>責任制專業人員</a:t>
            </a:r>
            <a:r>
              <a:rPr kumimoji="1" lang="zh-TW" altLang="en-US" sz="2400" dirty="0">
                <a:solidFill>
                  <a:srgbClr val="000000"/>
                </a:solidFill>
              </a:rPr>
              <a:t>：係指以專門知識或技術完成一定任務並負責其成敗之工作者。 </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三、</a:t>
            </a:r>
            <a:r>
              <a:rPr kumimoji="1" lang="zh-TW" altLang="en-US" sz="2400" dirty="0">
                <a:solidFill>
                  <a:srgbClr val="FF0000"/>
                </a:solidFill>
              </a:rPr>
              <a:t>監視性工作</a:t>
            </a:r>
            <a:r>
              <a:rPr kumimoji="1" lang="zh-TW" altLang="en-US" sz="2400" dirty="0">
                <a:solidFill>
                  <a:srgbClr val="000000"/>
                </a:solidFill>
              </a:rPr>
              <a:t>：係指於一定場所以監視為主之工作。 </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四、</a:t>
            </a:r>
            <a:r>
              <a:rPr kumimoji="1" lang="zh-TW" altLang="en-US" sz="2400" dirty="0">
                <a:solidFill>
                  <a:srgbClr val="FF0000"/>
                </a:solidFill>
              </a:rPr>
              <a:t>間歇性工作</a:t>
            </a:r>
            <a:r>
              <a:rPr kumimoji="1" lang="zh-TW" altLang="en-US" sz="2400" dirty="0">
                <a:solidFill>
                  <a:srgbClr val="000000"/>
                </a:solidFill>
              </a:rPr>
              <a:t>：係指工作本身以間歇性之方式進行者。</a:t>
            </a:r>
            <a:endParaRPr kumimoji="1" lang="en-US" altLang="zh-TW" sz="20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2066420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適用勞基法第 </a:t>
            </a:r>
            <a:r>
              <a:rPr kumimoji="1" lang="en-US" altLang="zh-TW" sz="4000" dirty="0">
                <a:solidFill>
                  <a:srgbClr val="FFFFFF"/>
                </a:solidFill>
              </a:rPr>
              <a:t>84 </a:t>
            </a:r>
            <a:r>
              <a:rPr kumimoji="1" lang="zh-TW" altLang="en-US" sz="4000" dirty="0">
                <a:solidFill>
                  <a:srgbClr val="FFFFFF"/>
                </a:solidFill>
              </a:rPr>
              <a:t>條之 </a:t>
            </a:r>
            <a:r>
              <a:rPr kumimoji="1" lang="en-US" altLang="zh-TW" sz="4000" dirty="0">
                <a:solidFill>
                  <a:srgbClr val="FFFFFF"/>
                </a:solidFill>
              </a:rPr>
              <a:t>1</a:t>
            </a:r>
            <a:r>
              <a:rPr kumimoji="1" lang="zh-TW" altLang="en-US" sz="4000" dirty="0">
                <a:solidFill>
                  <a:srgbClr val="FFFFFF"/>
                </a:solidFill>
              </a:rPr>
              <a:t>的對象</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5"/>
            <a:ext cx="9833548" cy="3729991"/>
          </a:xfrm>
        </p:spPr>
        <p:txBody>
          <a:bodyPr>
            <a:normAutofit/>
          </a:bodyPr>
          <a:lstStyle/>
          <a:p>
            <a:pPr marL="268288" indent="-217488">
              <a:lnSpc>
                <a:spcPts val="2980"/>
              </a:lnSpc>
              <a:buNone/>
            </a:pPr>
            <a:endParaRPr kumimoji="1" lang="en-US" altLang="zh-TW" sz="2000" dirty="0">
              <a:solidFill>
                <a:srgbClr val="000000"/>
              </a:solidFill>
            </a:endParaRPr>
          </a:p>
        </p:txBody>
      </p:sp>
      <p:pic>
        <p:nvPicPr>
          <p:cNvPr id="1026" name="Picture 2" descr="勞動基準法第84-1條工作者">
            <a:extLst>
              <a:ext uri="{FF2B5EF4-FFF2-40B4-BE49-F238E27FC236}">
                <a16:creationId xmlns:a16="http://schemas.microsoft.com/office/drawing/2014/main" id="{7B650ED5-E7F2-BF46-8473-01C79577D63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2192000" cy="7416800"/>
          </a:xfrm>
          <a:prstGeom prst="rect">
            <a:avLst/>
          </a:prstGeom>
          <a:noFill/>
          <a:extLst>
            <a:ext uri="{909E8E84-426E-40DD-AFC4-6F175D3DCCD1}">
              <a14:hiddenFill xmlns:a14="http://schemas.microsoft.com/office/drawing/2010/main">
                <a:solidFill>
                  <a:srgbClr val="FFFFFF"/>
                </a:solidFill>
              </a14:hiddenFill>
            </a:ext>
          </a:extLst>
        </p:spPr>
      </p:pic>
      <p:sp>
        <p:nvSpPr>
          <p:cNvPr id="4" name="文字方塊 3">
            <a:extLst>
              <a:ext uri="{FF2B5EF4-FFF2-40B4-BE49-F238E27FC236}">
                <a16:creationId xmlns:a16="http://schemas.microsoft.com/office/drawing/2014/main" id="{A835CF7B-8110-D145-8586-A72FCA23F097}"/>
              </a:ext>
            </a:extLst>
          </p:cNvPr>
          <p:cNvSpPr txBox="1"/>
          <p:nvPr/>
        </p:nvSpPr>
        <p:spPr>
          <a:xfrm>
            <a:off x="9573937" y="6304003"/>
            <a:ext cx="2262158" cy="369332"/>
          </a:xfrm>
          <a:prstGeom prst="rect">
            <a:avLst/>
          </a:prstGeom>
          <a:noFill/>
        </p:spPr>
        <p:txBody>
          <a:bodyPr wrap="none" rtlCol="0">
            <a:spAutoFit/>
          </a:bodyPr>
          <a:lstStyle/>
          <a:p>
            <a:r>
              <a:rPr kumimoji="1" lang="zh-TW" altLang="en-US" dirty="0"/>
              <a:t>圖片來源：勞動力量</a:t>
            </a:r>
          </a:p>
        </p:txBody>
      </p:sp>
      <p:sp>
        <p:nvSpPr>
          <p:cNvPr id="5" name="文字方塊 4">
            <a:extLst>
              <a:ext uri="{FF2B5EF4-FFF2-40B4-BE49-F238E27FC236}">
                <a16:creationId xmlns:a16="http://schemas.microsoft.com/office/drawing/2014/main" id="{3012BCA0-280B-5E46-BF3F-3C67C048C13D}"/>
              </a:ext>
            </a:extLst>
          </p:cNvPr>
          <p:cNvSpPr txBox="1"/>
          <p:nvPr/>
        </p:nvSpPr>
        <p:spPr>
          <a:xfrm>
            <a:off x="5632662" y="4806650"/>
            <a:ext cx="6244017" cy="646331"/>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kumimoji="1" lang="zh-TW" altLang="en-US" dirty="0"/>
              <a:t>經核定公告者</a:t>
            </a:r>
            <a:r>
              <a:rPr kumimoji="1" lang="en-US" altLang="zh-TW" dirty="0"/>
              <a:t>,</a:t>
            </a:r>
            <a:r>
              <a:rPr kumimoji="1" lang="zh-TW" altLang="en-US" dirty="0"/>
              <a:t>其中許多都屬於服務業，然而最常聽聞勞工</a:t>
            </a:r>
            <a:endParaRPr kumimoji="1" lang="en-US" altLang="zh-TW" dirty="0"/>
          </a:p>
          <a:p>
            <a:r>
              <a:rPr kumimoji="1" lang="zh-TW" altLang="en-US" dirty="0"/>
              <a:t>被雇主以“責任制”對待的製造業，反而不在其中。</a:t>
            </a:r>
          </a:p>
        </p:txBody>
      </p:sp>
    </p:spTree>
    <p:extLst>
      <p:ext uri="{BB962C8B-B14F-4D97-AF65-F5344CB8AC3E}">
        <p14:creationId xmlns:p14="http://schemas.microsoft.com/office/powerpoint/2010/main" val="2351246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par>
                                <p:cTn id="7" presetID="1" presetClass="entr" presetSubtype="0" fill="hold" grpId="1"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p:bldP spid="5"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714186"/>
            <a:ext cx="9833548" cy="1325563"/>
          </a:xfrm>
        </p:spPr>
        <p:txBody>
          <a:bodyPr>
            <a:normAutofit/>
          </a:bodyPr>
          <a:lstStyle/>
          <a:p>
            <a:pPr algn="ctr"/>
            <a:r>
              <a:rPr kumimoji="1" lang="zh-TW" altLang="en-US" sz="4000" dirty="0">
                <a:solidFill>
                  <a:srgbClr val="FFFFFF"/>
                </a:solidFill>
              </a:rPr>
              <a:t>適用勞基法第</a:t>
            </a:r>
            <a:r>
              <a:rPr kumimoji="1" lang="en-US" altLang="zh-TW" sz="4000" dirty="0">
                <a:solidFill>
                  <a:srgbClr val="FFFFFF"/>
                </a:solidFill>
              </a:rPr>
              <a:t>84-1</a:t>
            </a:r>
            <a:r>
              <a:rPr kumimoji="1" lang="zh-TW" altLang="en-US" sz="4000" dirty="0">
                <a:solidFill>
                  <a:srgbClr val="FFFFFF"/>
                </a:solidFill>
              </a:rPr>
              <a:t>條之要件</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3092970"/>
            <a:ext cx="9833548" cy="2693976"/>
          </a:xfrm>
        </p:spPr>
        <p:txBody>
          <a:bodyPr>
            <a:normAutofit/>
          </a:bodyPr>
          <a:lstStyle/>
          <a:p>
            <a:r>
              <a:rPr kumimoji="1" lang="zh-TW" altLang="en-US" sz="3200" dirty="0">
                <a:solidFill>
                  <a:srgbClr val="000000"/>
                </a:solidFill>
              </a:rPr>
              <a:t>程序要件：</a:t>
            </a:r>
            <a:endParaRPr kumimoji="1" lang="en-US" altLang="zh-TW" sz="3200" dirty="0">
              <a:solidFill>
                <a:srgbClr val="000000"/>
              </a:solidFill>
            </a:endParaRPr>
          </a:p>
          <a:p>
            <a:pPr marL="989013" indent="-501650">
              <a:buFont typeface="+mj-lt"/>
              <a:buAutoNum type="arabicPeriod"/>
            </a:pPr>
            <a:r>
              <a:rPr kumimoji="1" lang="zh-TW" altLang="en-US" sz="3200" dirty="0">
                <a:solidFill>
                  <a:srgbClr val="000000"/>
                </a:solidFill>
              </a:rPr>
              <a:t>經中央主管機關核定公告之工作</a:t>
            </a:r>
            <a:endParaRPr kumimoji="1" lang="en-US" altLang="zh-TW" sz="3200" dirty="0">
              <a:solidFill>
                <a:srgbClr val="000000"/>
              </a:solidFill>
            </a:endParaRPr>
          </a:p>
          <a:p>
            <a:pPr marL="989013" indent="-501650">
              <a:buFont typeface="+mj-lt"/>
              <a:buAutoNum type="arabicPeriod"/>
            </a:pPr>
            <a:r>
              <a:rPr kumimoji="1" lang="zh-TW" altLang="en-US" sz="3200" dirty="0">
                <a:solidFill>
                  <a:srgbClr val="000000"/>
                </a:solidFill>
              </a:rPr>
              <a:t>應由勞雇雙方另行以</a:t>
            </a:r>
            <a:r>
              <a:rPr kumimoji="1" lang="zh-TW" altLang="en-US" sz="3200" dirty="0">
                <a:solidFill>
                  <a:srgbClr val="FF0000"/>
                </a:solidFill>
              </a:rPr>
              <a:t>書面</a:t>
            </a:r>
            <a:r>
              <a:rPr kumimoji="1" lang="zh-TW" altLang="en-US" sz="3200" dirty="0">
                <a:solidFill>
                  <a:srgbClr val="000000"/>
                </a:solidFill>
              </a:rPr>
              <a:t>約定</a:t>
            </a:r>
            <a:endParaRPr kumimoji="1" lang="en-US" altLang="zh-TW" sz="3200" dirty="0">
              <a:solidFill>
                <a:srgbClr val="000000"/>
              </a:solidFill>
            </a:endParaRPr>
          </a:p>
          <a:p>
            <a:pPr marL="989013" indent="-501650">
              <a:buFont typeface="+mj-lt"/>
              <a:buAutoNum type="arabicPeriod"/>
            </a:pPr>
            <a:r>
              <a:rPr kumimoji="1" lang="zh-TW" altLang="en-US" sz="3200" dirty="0">
                <a:solidFill>
                  <a:srgbClr val="000000"/>
                </a:solidFill>
              </a:rPr>
              <a:t>報請當地主管機關核備</a:t>
            </a:r>
            <a:endParaRPr kumimoji="1" lang="en-US" altLang="zh-TW" sz="3200" dirty="0">
              <a:solidFill>
                <a:srgbClr val="000000"/>
              </a:solidFill>
            </a:endParaRPr>
          </a:p>
          <a:p>
            <a:pPr marL="989013" indent="-501650">
              <a:buFont typeface="+mj-lt"/>
              <a:buAutoNum type="arabicPeriod"/>
            </a:pPr>
            <a:endParaRPr kumimoji="1" lang="en-US" altLang="zh-TW" sz="2000" dirty="0">
              <a:solidFill>
                <a:srgbClr val="000000"/>
              </a:solidFill>
            </a:endParaRPr>
          </a:p>
          <a:p>
            <a:pPr marL="989013" indent="-501650">
              <a:buFont typeface="+mj-lt"/>
              <a:buAutoNum type="arabicPeriod"/>
            </a:pPr>
            <a:endParaRPr kumimoji="1" lang="en-US" altLang="zh-TW" sz="20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39049560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714186"/>
            <a:ext cx="9833548" cy="1325563"/>
          </a:xfrm>
        </p:spPr>
        <p:txBody>
          <a:bodyPr>
            <a:normAutofit/>
          </a:bodyPr>
          <a:lstStyle/>
          <a:p>
            <a:pPr algn="ctr"/>
            <a:r>
              <a:rPr kumimoji="1" lang="zh-TW" altLang="en-US" sz="4000" dirty="0">
                <a:solidFill>
                  <a:srgbClr val="FFFFFF"/>
                </a:solidFill>
              </a:rPr>
              <a:t>適用勞基法第</a:t>
            </a:r>
            <a:r>
              <a:rPr kumimoji="1" lang="en-US" altLang="zh-TW" sz="4000" dirty="0">
                <a:solidFill>
                  <a:srgbClr val="FFFFFF"/>
                </a:solidFill>
              </a:rPr>
              <a:t>84-1</a:t>
            </a:r>
            <a:r>
              <a:rPr kumimoji="1" lang="zh-TW" altLang="en-US" sz="4000" dirty="0">
                <a:solidFill>
                  <a:srgbClr val="FFFFFF"/>
                </a:solidFill>
              </a:rPr>
              <a:t>條之要件</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23321" y="2703503"/>
            <a:ext cx="9833548" cy="2693976"/>
          </a:xfrm>
        </p:spPr>
        <p:txBody>
          <a:bodyPr>
            <a:normAutofit/>
          </a:bodyPr>
          <a:lstStyle/>
          <a:p>
            <a:pPr marL="487363" indent="0">
              <a:buNone/>
            </a:pPr>
            <a:endParaRPr kumimoji="1" lang="en-US" altLang="zh-TW" sz="2000" dirty="0">
              <a:solidFill>
                <a:srgbClr val="000000"/>
              </a:solidFill>
            </a:endParaRPr>
          </a:p>
          <a:p>
            <a:endParaRPr kumimoji="1" lang="en-US" altLang="zh-TW" sz="2000" dirty="0">
              <a:solidFill>
                <a:srgbClr val="000000"/>
              </a:solidFill>
            </a:endParaRPr>
          </a:p>
        </p:txBody>
      </p:sp>
      <p:pic>
        <p:nvPicPr>
          <p:cNvPr id="2050" name="Picture 2" descr="台北市勞動局第84-1條約定書(保全人員)範本">
            <a:extLst>
              <a:ext uri="{FF2B5EF4-FFF2-40B4-BE49-F238E27FC236}">
                <a16:creationId xmlns:a16="http://schemas.microsoft.com/office/drawing/2014/main" id="{FF27252F-9973-5746-A660-C86F6EE3B7B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54164" y="0"/>
            <a:ext cx="4848225" cy="68580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台北市勞動局第84-1條約定書(保全人員)範本">
            <a:extLst>
              <a:ext uri="{FF2B5EF4-FFF2-40B4-BE49-F238E27FC236}">
                <a16:creationId xmlns:a16="http://schemas.microsoft.com/office/drawing/2014/main" id="{84913CAD-C705-8444-A4FB-35188EBD86E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05939" y="0"/>
            <a:ext cx="4848225"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73069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FE1AD3-B2BC-4567-8B4A-DCB8F90809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D70A28E-4FD8-4474-A206-E15B5EBB30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12188952" cy="521767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DE75AAD-F4A4-4ED2-9A2F-B2412F936C4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0008" r="8214" b="52759"/>
          <a:stretch/>
        </p:blipFill>
        <p:spPr>
          <a:xfrm flipV="1">
            <a:off x="2" y="0"/>
            <a:ext cx="12191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2" name="標題 1">
            <a:extLst>
              <a:ext uri="{FF2B5EF4-FFF2-40B4-BE49-F238E27FC236}">
                <a16:creationId xmlns:a16="http://schemas.microsoft.com/office/drawing/2014/main" id="{FE4D8154-17B0-E348-A612-A073104CDF92}"/>
              </a:ext>
            </a:extLst>
          </p:cNvPr>
          <p:cNvSpPr>
            <a:spLocks noGrp="1"/>
          </p:cNvSpPr>
          <p:nvPr>
            <p:ph type="title"/>
          </p:nvPr>
        </p:nvSpPr>
        <p:spPr>
          <a:xfrm>
            <a:off x="752400" y="1639951"/>
            <a:ext cx="10684151" cy="1991979"/>
          </a:xfrm>
        </p:spPr>
        <p:txBody>
          <a:bodyPr vert="horz" lIns="91440" tIns="45720" rIns="91440" bIns="45720" rtlCol="0" anchor="b">
            <a:normAutofit/>
          </a:bodyPr>
          <a:lstStyle/>
          <a:p>
            <a:pPr algn="ctr"/>
            <a:r>
              <a:rPr kumimoji="1" lang="zh-TW" altLang="en-US" sz="6600" dirty="0">
                <a:solidFill>
                  <a:srgbClr val="FFFFFF"/>
                </a:solidFill>
              </a:rPr>
              <a:t>保全業保全人員之勞動條件</a:t>
            </a:r>
            <a:endParaRPr kumimoji="1" lang="en-US" altLang="zh-TW" sz="6600" kern="1200" dirty="0">
              <a:solidFill>
                <a:srgbClr val="FFFFFF"/>
              </a:solidFill>
              <a:latin typeface="+mj-lt"/>
              <a:ea typeface="+mj-ea"/>
              <a:cs typeface="+mj-cs"/>
            </a:endParaRPr>
          </a:p>
        </p:txBody>
      </p:sp>
      <p:pic>
        <p:nvPicPr>
          <p:cNvPr id="13" name="Picture 12">
            <a:extLst>
              <a:ext uri="{FF2B5EF4-FFF2-40B4-BE49-F238E27FC236}">
                <a16:creationId xmlns:a16="http://schemas.microsoft.com/office/drawing/2014/main" id="{DA20CE0B-92EC-45FD-8F68-38003D6D8CA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0325"/>
          <a:stretch/>
        </p:blipFill>
        <p:spPr>
          <a:xfrm flipV="1">
            <a:off x="0" y="4586080"/>
            <a:ext cx="12191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Tree>
    <p:extLst>
      <p:ext uri="{BB962C8B-B14F-4D97-AF65-F5344CB8AC3E}">
        <p14:creationId xmlns:p14="http://schemas.microsoft.com/office/powerpoint/2010/main" val="28888672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093420" y="837071"/>
            <a:ext cx="10004856" cy="1325563"/>
          </a:xfrm>
        </p:spPr>
        <p:txBody>
          <a:bodyPr>
            <a:normAutofit/>
          </a:bodyPr>
          <a:lstStyle/>
          <a:p>
            <a:pPr algn="ctr"/>
            <a:r>
              <a:rPr kumimoji="1" lang="en-US" altLang="zh-TW" sz="4000" dirty="0">
                <a:solidFill>
                  <a:srgbClr val="FFFFFF"/>
                </a:solidFill>
              </a:rPr>
              <a:t>《</a:t>
            </a:r>
            <a:r>
              <a:rPr kumimoji="1" lang="zh-TW" altLang="en-US" sz="4000" dirty="0">
                <a:solidFill>
                  <a:srgbClr val="FFFFFF"/>
                </a:solidFill>
              </a:rPr>
              <a:t>保全業之保全人員工作時間審核參考指引</a:t>
            </a:r>
            <a:r>
              <a:rPr kumimoji="1" lang="en-US" altLang="zh-TW" sz="4000" dirty="0">
                <a:solidFill>
                  <a:srgbClr val="FFFFFF"/>
                </a:solidFill>
              </a:rPr>
              <a:t>》</a:t>
            </a:r>
            <a:endParaRPr kumimoji="1" lang="zh-TW" altLang="en-US" sz="4000" dirty="0">
              <a:solidFill>
                <a:srgbClr val="FFFFFF"/>
              </a:solidFill>
            </a:endParaRP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6"/>
            <a:ext cx="9833548" cy="3266993"/>
          </a:xfrm>
        </p:spPr>
        <p:txBody>
          <a:bodyPr>
            <a:normAutofit/>
          </a:bodyPr>
          <a:lstStyle/>
          <a:p>
            <a:pPr>
              <a:lnSpc>
                <a:spcPts val="2980"/>
              </a:lnSpc>
              <a:spcBef>
                <a:spcPts val="0"/>
              </a:spcBef>
            </a:pPr>
            <a:r>
              <a:rPr kumimoji="1" lang="zh-TW" altLang="en-US" sz="2400" dirty="0">
                <a:solidFill>
                  <a:srgbClr val="000000"/>
                </a:solidFill>
              </a:rPr>
              <a:t> 第</a:t>
            </a:r>
            <a:r>
              <a:rPr kumimoji="1" lang="en-US" altLang="zh-TW" sz="2400" dirty="0">
                <a:solidFill>
                  <a:srgbClr val="000000"/>
                </a:solidFill>
              </a:rPr>
              <a:t>1</a:t>
            </a:r>
            <a:r>
              <a:rPr kumimoji="1" lang="zh-TW" altLang="en-US" sz="2400" dirty="0">
                <a:solidFill>
                  <a:srgbClr val="000000"/>
                </a:solidFill>
              </a:rPr>
              <a:t>條：</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「保全業之保全人員業經核定公告為適用勞動基準法第 </a:t>
            </a:r>
            <a:r>
              <a:rPr kumimoji="1" lang="en-US" altLang="zh-TW" sz="2400" dirty="0">
                <a:solidFill>
                  <a:srgbClr val="000000"/>
                </a:solidFill>
              </a:rPr>
              <a:t>84 </a:t>
            </a:r>
            <a:r>
              <a:rPr kumimoji="1" lang="zh-TW" altLang="en-US" sz="2400" dirty="0">
                <a:solidFill>
                  <a:srgbClr val="000000"/>
                </a:solidFill>
              </a:rPr>
              <a:t>條之 </a:t>
            </a:r>
            <a:r>
              <a:rPr kumimoji="1" lang="en-US" altLang="zh-TW" sz="2400" dirty="0">
                <a:solidFill>
                  <a:srgbClr val="000000"/>
                </a:solidFill>
              </a:rPr>
              <a:t>1 </a:t>
            </a:r>
            <a:r>
              <a:rPr kumimoji="1" lang="zh-TW" altLang="en-US" sz="2400" dirty="0">
                <a:solidFill>
                  <a:srgbClr val="000000"/>
                </a:solidFill>
              </a:rPr>
              <a:t>規定之工作者，勞雇雙方得另行以書面約定工作時間、例假、 休假、女性夜間工作等，並報請當地主管機關核備。為確保該 等勞工之合理工作時間，</a:t>
            </a:r>
            <a:r>
              <a:rPr kumimoji="1" lang="zh-TW" altLang="en-US" sz="2400" dirty="0">
                <a:solidFill>
                  <a:srgbClr val="FF0000"/>
                </a:solidFill>
              </a:rPr>
              <a:t>人身保全及運鈔車保全</a:t>
            </a:r>
            <a:r>
              <a:rPr kumimoji="1" lang="zh-TW" altLang="en-US" sz="2400" dirty="0">
                <a:solidFill>
                  <a:srgbClr val="000000"/>
                </a:solidFill>
              </a:rPr>
              <a:t>相較於一般保全人員，勞動密度相對較高，爰為不同工時規範。為使各地方主管機關審核保全業之保全人員工作時間標準一致，特訂定本 參考指引。 」</a:t>
            </a:r>
            <a:endParaRPr kumimoji="1" lang="en-US" altLang="zh-TW" sz="2400" dirty="0">
              <a:solidFill>
                <a:schemeClr val="tx1">
                  <a:lumMod val="95000"/>
                  <a:lumOff val="5000"/>
                </a:schemeClr>
              </a:solidFill>
            </a:endParaRPr>
          </a:p>
          <a:p>
            <a:pPr marL="219075" indent="0">
              <a:lnSpc>
                <a:spcPts val="2880"/>
              </a:lnSpc>
              <a:spcBef>
                <a:spcPts val="0"/>
              </a:spcBef>
              <a:buNone/>
            </a:pPr>
            <a:endParaRPr kumimoji="1" lang="en-US" altLang="zh-TW" sz="2400" dirty="0">
              <a:solidFill>
                <a:srgbClr val="000000"/>
              </a:solidFill>
            </a:endParaRPr>
          </a:p>
          <a:p>
            <a:pPr marL="989013" indent="-501650">
              <a:buFont typeface="+mj-lt"/>
              <a:buAutoNum type="arabicPeriod"/>
            </a:pPr>
            <a:endParaRPr kumimoji="1" lang="en-US" altLang="zh-TW" sz="24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16096638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6"/>
            <a:ext cx="9833548" cy="3033010"/>
          </a:xfrm>
        </p:spPr>
        <p:txBody>
          <a:bodyPr>
            <a:normAutofit/>
          </a:bodyPr>
          <a:lstStyle/>
          <a:p>
            <a:pPr marL="487363" indent="0">
              <a:buNone/>
            </a:pPr>
            <a:endParaRPr kumimoji="1" lang="en-US" altLang="zh-TW" sz="3200" dirty="0">
              <a:solidFill>
                <a:srgbClr val="000000"/>
              </a:solidFill>
            </a:endParaRPr>
          </a:p>
          <a:p>
            <a:pPr marL="989013" indent="-501650">
              <a:buFont typeface="+mj-lt"/>
              <a:buAutoNum type="arabicPeriod"/>
            </a:pPr>
            <a:endParaRPr kumimoji="1" lang="en-US" altLang="zh-TW" sz="3200" dirty="0">
              <a:solidFill>
                <a:srgbClr val="000000"/>
              </a:solidFill>
            </a:endParaRPr>
          </a:p>
          <a:p>
            <a:endParaRPr kumimoji="1" lang="en-US" altLang="zh-TW" sz="2000" dirty="0">
              <a:solidFill>
                <a:srgbClr val="000000"/>
              </a:solidFill>
            </a:endParaRPr>
          </a:p>
        </p:txBody>
      </p:sp>
      <p:graphicFrame>
        <p:nvGraphicFramePr>
          <p:cNvPr id="4" name="表格 4">
            <a:extLst>
              <a:ext uri="{FF2B5EF4-FFF2-40B4-BE49-F238E27FC236}">
                <a16:creationId xmlns:a16="http://schemas.microsoft.com/office/drawing/2014/main" id="{41F9AFBE-BD87-3B49-860D-CE6A1044B52C}"/>
              </a:ext>
            </a:extLst>
          </p:cNvPr>
          <p:cNvGraphicFramePr>
            <a:graphicFrameLocks noGrp="1"/>
          </p:cNvGraphicFramePr>
          <p:nvPr>
            <p:extLst>
              <p:ext uri="{D42A27DB-BD31-4B8C-83A1-F6EECF244321}">
                <p14:modId xmlns:p14="http://schemas.microsoft.com/office/powerpoint/2010/main" val="400787279"/>
              </p:ext>
            </p:extLst>
          </p:nvPr>
        </p:nvGraphicFramePr>
        <p:xfrm>
          <a:off x="353290" y="428503"/>
          <a:ext cx="11472126" cy="6007112"/>
        </p:xfrm>
        <a:graphic>
          <a:graphicData uri="http://schemas.openxmlformats.org/drawingml/2006/table">
            <a:tbl>
              <a:tblPr firstRow="1" bandRow="1">
                <a:tableStyleId>{5C22544A-7EE6-4342-B048-85BDC9FD1C3A}</a:tableStyleId>
              </a:tblPr>
              <a:tblGrid>
                <a:gridCol w="4177992">
                  <a:extLst>
                    <a:ext uri="{9D8B030D-6E8A-4147-A177-3AD203B41FA5}">
                      <a16:colId xmlns:a16="http://schemas.microsoft.com/office/drawing/2014/main" val="2615251988"/>
                    </a:ext>
                  </a:extLst>
                </a:gridCol>
                <a:gridCol w="7294134">
                  <a:extLst>
                    <a:ext uri="{9D8B030D-6E8A-4147-A177-3AD203B41FA5}">
                      <a16:colId xmlns:a16="http://schemas.microsoft.com/office/drawing/2014/main" val="3390457110"/>
                    </a:ext>
                  </a:extLst>
                </a:gridCol>
              </a:tblGrid>
              <a:tr h="943097">
                <a:tc>
                  <a:txBody>
                    <a:bodyPr/>
                    <a:lstStyle/>
                    <a:p>
                      <a:pPr algn="ctr"/>
                      <a:endParaRPr lang="zh-TW" altLang="en-US" sz="2000" dirty="0"/>
                    </a:p>
                  </a:txBody>
                  <a:tcPr anchor="ctr"/>
                </a:tc>
                <a:tc>
                  <a:txBody>
                    <a:bodyPr/>
                    <a:lstStyle/>
                    <a:p>
                      <a:pPr algn="ctr"/>
                      <a:r>
                        <a:rPr lang="zh-TW" altLang="en-US" sz="2000" dirty="0"/>
                        <a:t>正常工作時間</a:t>
                      </a:r>
                    </a:p>
                  </a:txBody>
                  <a:tcPr anchor="ctr"/>
                </a:tc>
                <a:extLst>
                  <a:ext uri="{0D108BD9-81ED-4DB2-BD59-A6C34878D82A}">
                    <a16:rowId xmlns:a16="http://schemas.microsoft.com/office/drawing/2014/main" val="2513827945"/>
                  </a:ext>
                </a:extLst>
              </a:tr>
              <a:tr h="1688005">
                <a:tc>
                  <a:txBody>
                    <a:bodyPr/>
                    <a:lstStyle/>
                    <a:p>
                      <a:pPr algn="ctr"/>
                      <a:r>
                        <a:rPr lang="zh-TW" altLang="en-US" sz="2000" dirty="0"/>
                        <a:t>一般勞工</a:t>
                      </a:r>
                    </a:p>
                  </a:txBody>
                  <a:tcPr anchor="ctr"/>
                </a:tc>
                <a:tc>
                  <a:txBody>
                    <a:bodyPr/>
                    <a:lstStyle/>
                    <a:p>
                      <a:pPr marL="0" indent="0" algn="l">
                        <a:buFont typeface="Arial" panose="020B0604020202020204" pitchFamily="34" charset="0"/>
                        <a:buNone/>
                      </a:pPr>
                      <a:r>
                        <a:rPr lang="zh-TW" altLang="en-US" sz="2000" dirty="0"/>
                        <a:t>勞基法</a:t>
                      </a:r>
                      <a:r>
                        <a:rPr lang="en-US" altLang="zh-TW" sz="2000" dirty="0"/>
                        <a:t>§30</a:t>
                      </a:r>
                      <a:r>
                        <a:rPr lang="zh-TW" altLang="en-US" sz="2000" dirty="0"/>
                        <a:t>：</a:t>
                      </a:r>
                      <a:endParaRPr lang="en-US" altLang="zh-TW" sz="2000" dirty="0"/>
                    </a:p>
                    <a:p>
                      <a:pPr marL="285750" indent="-285750" algn="l">
                        <a:buFont typeface="Arial" panose="020B0604020202020204" pitchFamily="34" charset="0"/>
                        <a:buChar char="•"/>
                      </a:pPr>
                      <a:r>
                        <a:rPr lang="zh-TW" altLang="en-US" sz="2000" dirty="0"/>
                        <a:t>每日不得超過八小時，每週不得超過四十小時。</a:t>
                      </a:r>
                      <a:endParaRPr lang="en-US" altLang="zh-TW" sz="2000" dirty="0"/>
                    </a:p>
                    <a:p>
                      <a:pPr marL="285750" indent="-285750" algn="l">
                        <a:buFont typeface="Arial" panose="020B0604020202020204" pitchFamily="34" charset="0"/>
                        <a:buChar char="•"/>
                      </a:pPr>
                      <a:r>
                        <a:rPr lang="zh-TW" altLang="en-US" sz="2000" dirty="0"/>
                        <a:t>兩週彈性工時：</a:t>
                      </a:r>
                      <a:r>
                        <a:rPr lang="zh-TW" altLang="en-US" sz="2000" b="0" i="0" kern="1200" dirty="0">
                          <a:solidFill>
                            <a:schemeClr val="dk1"/>
                          </a:solidFill>
                          <a:effectLst/>
                          <a:latin typeface="+mn-lt"/>
                          <a:ea typeface="+mn-ea"/>
                          <a:cs typeface="+mn-cs"/>
                        </a:rPr>
                        <a:t>每週工作總時數不得超過四十八小時。</a:t>
                      </a:r>
                      <a:endParaRPr lang="en-US" altLang="zh-TW" sz="2000" dirty="0"/>
                    </a:p>
                    <a:p>
                      <a:pPr marL="285750" indent="-285750" algn="l">
                        <a:buFont typeface="Arial" panose="020B0604020202020204" pitchFamily="34" charset="0"/>
                        <a:buChar char="•"/>
                      </a:pPr>
                      <a:r>
                        <a:rPr lang="zh-TW" altLang="en-US" sz="2000" dirty="0"/>
                        <a:t>八週彈性工時：</a:t>
                      </a:r>
                      <a:r>
                        <a:rPr lang="zh-TW" altLang="en-US" sz="2000" b="0" i="0" kern="1200" dirty="0">
                          <a:solidFill>
                            <a:schemeClr val="dk1"/>
                          </a:solidFill>
                          <a:effectLst/>
                          <a:latin typeface="+mn-lt"/>
                          <a:ea typeface="+mn-ea"/>
                          <a:cs typeface="+mn-cs"/>
                        </a:rPr>
                        <a:t>每週工作總時數不得超過四十八小時。</a:t>
                      </a:r>
                      <a:endParaRPr lang="en-US" altLang="zh-TW" sz="2000" dirty="0"/>
                    </a:p>
                  </a:txBody>
                  <a:tcPr anchor="ctr"/>
                </a:tc>
                <a:extLst>
                  <a:ext uri="{0D108BD9-81ED-4DB2-BD59-A6C34878D82A}">
                    <a16:rowId xmlns:a16="http://schemas.microsoft.com/office/drawing/2014/main" val="504839847"/>
                  </a:ext>
                </a:extLst>
              </a:tr>
              <a:tr h="1688005">
                <a:tc>
                  <a:txBody>
                    <a:bodyPr/>
                    <a:lstStyle/>
                    <a:p>
                      <a:pPr algn="ctr"/>
                      <a:r>
                        <a:rPr lang="zh-TW" altLang="en-US" sz="2000" dirty="0"/>
                        <a:t>一般保全人員</a:t>
                      </a:r>
                    </a:p>
                  </a:txBody>
                  <a:tcPr anchor="ctr"/>
                </a:tc>
                <a:tc>
                  <a:txBody>
                    <a:bodyPr/>
                    <a:lstStyle/>
                    <a:p>
                      <a:pPr marL="285750" indent="-285750" algn="l">
                        <a:buFont typeface="Arial" panose="020B0604020202020204" pitchFamily="34" charset="0"/>
                        <a:buChar char="•"/>
                      </a:pPr>
                      <a:r>
                        <a:rPr lang="zh-TW" altLang="en-US" sz="2000" dirty="0"/>
                        <a:t>每日正常工作時間不得超過 </a:t>
                      </a:r>
                      <a:r>
                        <a:rPr lang="en-US" altLang="zh-TW" sz="2000" dirty="0"/>
                        <a:t>10 </a:t>
                      </a:r>
                      <a:r>
                        <a:rPr lang="zh-TW" altLang="en-US" sz="2000" dirty="0"/>
                        <a:t>小時；連同延長工作時間， </a:t>
                      </a:r>
                      <a:r>
                        <a:rPr lang="en-US" altLang="zh-TW" sz="2000" dirty="0"/>
                        <a:t>1 </a:t>
                      </a:r>
                      <a:r>
                        <a:rPr lang="zh-TW" altLang="en-US" sz="2000" dirty="0"/>
                        <a:t>日不得超過 </a:t>
                      </a:r>
                      <a:r>
                        <a:rPr lang="en-US" altLang="zh-TW" sz="2000" dirty="0"/>
                        <a:t>12 </a:t>
                      </a:r>
                      <a:r>
                        <a:rPr lang="zh-TW" altLang="en-US" sz="2000" dirty="0"/>
                        <a:t>小時。二出勤日之間隔至少應有 </a:t>
                      </a:r>
                      <a:r>
                        <a:rPr lang="en-US" altLang="zh-TW" sz="2000" dirty="0"/>
                        <a:t>11 </a:t>
                      </a:r>
                      <a:r>
                        <a:rPr lang="zh-TW" altLang="en-US" sz="2000" dirty="0"/>
                        <a:t>小時。</a:t>
                      </a:r>
                      <a:endParaRPr lang="en-US" altLang="zh-TW" sz="2000" dirty="0"/>
                    </a:p>
                    <a:p>
                      <a:pPr marL="285750" indent="-285750" algn="l">
                        <a:buFont typeface="Arial" panose="020B0604020202020204" pitchFamily="34" charset="0"/>
                        <a:buChar char="•"/>
                      </a:pPr>
                      <a:r>
                        <a:rPr lang="zh-TW" altLang="en-US" sz="2000" b="0" i="0" kern="1200" dirty="0">
                          <a:solidFill>
                            <a:schemeClr val="dk1"/>
                          </a:solidFill>
                          <a:effectLst/>
                          <a:latin typeface="+mn-lt"/>
                          <a:ea typeface="+mn-ea"/>
                          <a:cs typeface="+mn-cs"/>
                        </a:rPr>
                        <a:t>遇有緊急情況者，每日正常工作時間連同延長工時不得超過</a:t>
                      </a:r>
                      <a:r>
                        <a:rPr lang="en-US" altLang="zh-TW" sz="2000" b="0" i="0" kern="1200" dirty="0">
                          <a:solidFill>
                            <a:schemeClr val="dk1"/>
                          </a:solidFill>
                          <a:effectLst/>
                          <a:latin typeface="+mn-lt"/>
                          <a:ea typeface="+mn-ea"/>
                          <a:cs typeface="+mn-cs"/>
                        </a:rPr>
                        <a:t>14</a:t>
                      </a:r>
                      <a:r>
                        <a:rPr lang="zh-TW" altLang="en-US" sz="2000" b="0" i="0" kern="1200" dirty="0">
                          <a:solidFill>
                            <a:schemeClr val="dk1"/>
                          </a:solidFill>
                          <a:effectLst/>
                          <a:latin typeface="+mn-lt"/>
                          <a:ea typeface="+mn-ea"/>
                          <a:cs typeface="+mn-cs"/>
                        </a:rPr>
                        <a:t>小時，惟下次出勤應間隔至少</a:t>
                      </a:r>
                      <a:r>
                        <a:rPr lang="en-US" altLang="zh-TW" sz="2000" b="0" i="0" kern="1200" dirty="0">
                          <a:solidFill>
                            <a:schemeClr val="dk1"/>
                          </a:solidFill>
                          <a:effectLst/>
                          <a:latin typeface="+mn-lt"/>
                          <a:ea typeface="+mn-ea"/>
                          <a:cs typeface="+mn-cs"/>
                        </a:rPr>
                        <a:t>12</a:t>
                      </a:r>
                      <a:r>
                        <a:rPr lang="zh-TW" altLang="en-US" sz="2000" b="0" i="0" kern="1200" dirty="0">
                          <a:solidFill>
                            <a:schemeClr val="dk1"/>
                          </a:solidFill>
                          <a:effectLst/>
                          <a:latin typeface="+mn-lt"/>
                          <a:ea typeface="+mn-ea"/>
                          <a:cs typeface="+mn-cs"/>
                        </a:rPr>
                        <a:t>小時</a:t>
                      </a:r>
                      <a:endParaRPr lang="en-US" altLang="zh-TW" sz="2000" dirty="0"/>
                    </a:p>
                    <a:p>
                      <a:pPr marL="285750" indent="-285750" algn="l">
                        <a:buFont typeface="Arial" panose="020B0604020202020204" pitchFamily="34" charset="0"/>
                        <a:buChar char="•"/>
                      </a:pPr>
                      <a:r>
                        <a:rPr lang="zh-TW" altLang="en-US" sz="2000" dirty="0"/>
                        <a:t>每月正常工時上限為 </a:t>
                      </a:r>
                      <a:r>
                        <a:rPr lang="en-US" altLang="zh-TW" sz="2000" dirty="0"/>
                        <a:t>240 </a:t>
                      </a:r>
                      <a:r>
                        <a:rPr lang="zh-TW" altLang="en-US" sz="2000" dirty="0"/>
                        <a:t>小時，每月總工時上限為 </a:t>
                      </a:r>
                      <a:r>
                        <a:rPr lang="en-US" altLang="zh-TW" sz="2000" dirty="0"/>
                        <a:t>288 </a:t>
                      </a:r>
                      <a:r>
                        <a:rPr lang="zh-TW" altLang="en-US" sz="2000" dirty="0"/>
                        <a:t>小時。</a:t>
                      </a:r>
                    </a:p>
                  </a:txBody>
                  <a:tcPr anchor="ctr"/>
                </a:tc>
                <a:extLst>
                  <a:ext uri="{0D108BD9-81ED-4DB2-BD59-A6C34878D82A}">
                    <a16:rowId xmlns:a16="http://schemas.microsoft.com/office/drawing/2014/main" val="1969665254"/>
                  </a:ext>
                </a:extLst>
              </a:tr>
              <a:tr h="1688005">
                <a:tc>
                  <a:txBody>
                    <a:bodyPr/>
                    <a:lstStyle/>
                    <a:p>
                      <a:pPr algn="ctr"/>
                      <a:r>
                        <a:rPr lang="zh-TW" altLang="en-US" sz="2000" dirty="0"/>
                        <a:t>人身保全</a:t>
                      </a:r>
                      <a:r>
                        <a:rPr lang="en-US" altLang="zh-TW" sz="2000" dirty="0"/>
                        <a:t/>
                      </a:r>
                      <a:br>
                        <a:rPr lang="en-US" altLang="zh-TW" sz="2000" dirty="0"/>
                      </a:br>
                      <a:r>
                        <a:rPr lang="zh-TW" altLang="en-US" sz="2000" dirty="0"/>
                        <a:t>運鈔車保全</a:t>
                      </a:r>
                    </a:p>
                  </a:txBody>
                  <a:tcPr anchor="ct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2000" dirty="0"/>
                        <a:t>每日正常工作時間不得超過 </a:t>
                      </a:r>
                      <a:r>
                        <a:rPr lang="en-US" altLang="zh-TW" sz="2000" dirty="0"/>
                        <a:t>10 </a:t>
                      </a:r>
                      <a:r>
                        <a:rPr lang="zh-TW" altLang="en-US" sz="2000" dirty="0"/>
                        <a:t>小時；連同延長工作時間， </a:t>
                      </a:r>
                      <a:r>
                        <a:rPr lang="en-US" altLang="zh-TW" sz="2000" dirty="0"/>
                        <a:t>1 </a:t>
                      </a:r>
                      <a:r>
                        <a:rPr lang="zh-TW" altLang="en-US" sz="2000" dirty="0"/>
                        <a:t>日不得超過 </a:t>
                      </a:r>
                      <a:r>
                        <a:rPr lang="en-US" altLang="zh-TW" sz="2000" dirty="0"/>
                        <a:t>12 </a:t>
                      </a:r>
                      <a:r>
                        <a:rPr lang="zh-TW" altLang="en-US" sz="2000" dirty="0"/>
                        <a:t>小時。二出勤日之間隔至少應有 </a:t>
                      </a:r>
                      <a:r>
                        <a:rPr lang="en-US" altLang="zh-TW" sz="2000" dirty="0"/>
                        <a:t>11 </a:t>
                      </a:r>
                      <a:r>
                        <a:rPr lang="zh-TW" altLang="en-US" sz="2000" dirty="0"/>
                        <a:t>小時。</a:t>
                      </a:r>
                      <a:endParaRPr lang="en-US" altLang="zh-TW" sz="2000" dirty="0"/>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2000" b="0" i="0" kern="1200" dirty="0">
                          <a:solidFill>
                            <a:schemeClr val="dk1"/>
                          </a:solidFill>
                          <a:effectLst/>
                          <a:latin typeface="+mn-lt"/>
                          <a:ea typeface="+mn-ea"/>
                          <a:cs typeface="+mn-cs"/>
                        </a:rPr>
                        <a:t>遇有緊急情況者，每日正常工作時間連同延長工時不得超過</a:t>
                      </a:r>
                      <a:r>
                        <a:rPr lang="en-US" altLang="zh-TW" sz="2000" b="0" i="0" kern="1200" dirty="0">
                          <a:solidFill>
                            <a:schemeClr val="dk1"/>
                          </a:solidFill>
                          <a:effectLst/>
                          <a:latin typeface="+mn-lt"/>
                          <a:ea typeface="+mn-ea"/>
                          <a:cs typeface="+mn-cs"/>
                        </a:rPr>
                        <a:t>14</a:t>
                      </a:r>
                      <a:r>
                        <a:rPr lang="zh-TW" altLang="en-US" sz="2000" b="0" i="0" kern="1200" dirty="0">
                          <a:solidFill>
                            <a:schemeClr val="dk1"/>
                          </a:solidFill>
                          <a:effectLst/>
                          <a:latin typeface="+mn-lt"/>
                          <a:ea typeface="+mn-ea"/>
                          <a:cs typeface="+mn-cs"/>
                        </a:rPr>
                        <a:t>小時，惟下次出勤應間隔至少</a:t>
                      </a:r>
                      <a:r>
                        <a:rPr lang="en-US" altLang="zh-TW" sz="2000" b="0" i="0" kern="1200" dirty="0">
                          <a:solidFill>
                            <a:schemeClr val="dk1"/>
                          </a:solidFill>
                          <a:effectLst/>
                          <a:latin typeface="+mn-lt"/>
                          <a:ea typeface="+mn-ea"/>
                          <a:cs typeface="+mn-cs"/>
                        </a:rPr>
                        <a:t>12</a:t>
                      </a:r>
                      <a:r>
                        <a:rPr lang="zh-TW" altLang="en-US" sz="2000" b="0" i="0" kern="1200" dirty="0">
                          <a:solidFill>
                            <a:schemeClr val="dk1"/>
                          </a:solidFill>
                          <a:effectLst/>
                          <a:latin typeface="+mn-lt"/>
                          <a:ea typeface="+mn-ea"/>
                          <a:cs typeface="+mn-cs"/>
                        </a:rPr>
                        <a:t>小時</a:t>
                      </a:r>
                      <a:endParaRPr lang="en-US" altLang="zh-TW" sz="2000" dirty="0"/>
                    </a:p>
                    <a:p>
                      <a:pPr marL="285750" indent="-285750" algn="l">
                        <a:buFont typeface="Arial" panose="020B0604020202020204" pitchFamily="34" charset="0"/>
                        <a:buChar char="•"/>
                      </a:pPr>
                      <a:r>
                        <a:rPr lang="zh-TW" altLang="en-US" sz="2000" dirty="0"/>
                        <a:t>每 </a:t>
                      </a:r>
                      <a:r>
                        <a:rPr lang="en-US" altLang="zh-TW" sz="2000" dirty="0"/>
                        <a:t>4 </a:t>
                      </a:r>
                      <a:r>
                        <a:rPr lang="zh-TW" altLang="en-US" sz="2000" dirty="0"/>
                        <a:t>週內正常工作時間不得超過 </a:t>
                      </a:r>
                      <a:r>
                        <a:rPr lang="en-US" altLang="zh-TW" sz="2000" dirty="0"/>
                        <a:t>168 </a:t>
                      </a:r>
                      <a:r>
                        <a:rPr lang="zh-TW" altLang="en-US" sz="2000" dirty="0"/>
                        <a:t>小時。</a:t>
                      </a:r>
                    </a:p>
                  </a:txBody>
                  <a:tcPr anchor="ctr"/>
                </a:tc>
                <a:extLst>
                  <a:ext uri="{0D108BD9-81ED-4DB2-BD59-A6C34878D82A}">
                    <a16:rowId xmlns:a16="http://schemas.microsoft.com/office/drawing/2014/main" val="431392871"/>
                  </a:ext>
                </a:extLst>
              </a:tr>
            </a:tbl>
          </a:graphicData>
        </a:graphic>
      </p:graphicFrame>
    </p:spTree>
    <p:extLst>
      <p:ext uri="{BB962C8B-B14F-4D97-AF65-F5344CB8AC3E}">
        <p14:creationId xmlns:p14="http://schemas.microsoft.com/office/powerpoint/2010/main" val="43444495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6"/>
            <a:ext cx="9833548" cy="3033010"/>
          </a:xfrm>
        </p:spPr>
        <p:txBody>
          <a:bodyPr>
            <a:normAutofit/>
          </a:bodyPr>
          <a:lstStyle/>
          <a:p>
            <a:pPr marL="487363" indent="0">
              <a:buNone/>
            </a:pPr>
            <a:endParaRPr kumimoji="1" lang="en-US" altLang="zh-TW" sz="3200" dirty="0">
              <a:solidFill>
                <a:srgbClr val="000000"/>
              </a:solidFill>
            </a:endParaRPr>
          </a:p>
          <a:p>
            <a:pPr marL="989013" indent="-501650">
              <a:buFont typeface="+mj-lt"/>
              <a:buAutoNum type="arabicPeriod"/>
            </a:pPr>
            <a:endParaRPr kumimoji="1" lang="en-US" altLang="zh-TW" sz="3200" dirty="0">
              <a:solidFill>
                <a:srgbClr val="000000"/>
              </a:solidFill>
            </a:endParaRPr>
          </a:p>
          <a:p>
            <a:endParaRPr kumimoji="1" lang="en-US" altLang="zh-TW" sz="2000" dirty="0">
              <a:solidFill>
                <a:srgbClr val="000000"/>
              </a:solidFill>
            </a:endParaRPr>
          </a:p>
        </p:txBody>
      </p:sp>
      <p:graphicFrame>
        <p:nvGraphicFramePr>
          <p:cNvPr id="4" name="表格 4">
            <a:extLst>
              <a:ext uri="{FF2B5EF4-FFF2-40B4-BE49-F238E27FC236}">
                <a16:creationId xmlns:a16="http://schemas.microsoft.com/office/drawing/2014/main" id="{41F9AFBE-BD87-3B49-860D-CE6A1044B52C}"/>
              </a:ext>
            </a:extLst>
          </p:cNvPr>
          <p:cNvGraphicFramePr>
            <a:graphicFrameLocks noGrp="1"/>
          </p:cNvGraphicFramePr>
          <p:nvPr>
            <p:extLst>
              <p:ext uri="{D42A27DB-BD31-4B8C-83A1-F6EECF244321}">
                <p14:modId xmlns:p14="http://schemas.microsoft.com/office/powerpoint/2010/main" val="2760820895"/>
              </p:ext>
            </p:extLst>
          </p:nvPr>
        </p:nvGraphicFramePr>
        <p:xfrm>
          <a:off x="353290" y="428503"/>
          <a:ext cx="11397986" cy="6332471"/>
        </p:xfrm>
        <a:graphic>
          <a:graphicData uri="http://schemas.openxmlformats.org/drawingml/2006/table">
            <a:tbl>
              <a:tblPr firstRow="1" bandRow="1">
                <a:tableStyleId>{5C22544A-7EE6-4342-B048-85BDC9FD1C3A}</a:tableStyleId>
              </a:tblPr>
              <a:tblGrid>
                <a:gridCol w="3254883">
                  <a:extLst>
                    <a:ext uri="{9D8B030D-6E8A-4147-A177-3AD203B41FA5}">
                      <a16:colId xmlns:a16="http://schemas.microsoft.com/office/drawing/2014/main" val="2615251988"/>
                    </a:ext>
                  </a:extLst>
                </a:gridCol>
                <a:gridCol w="8143103">
                  <a:extLst>
                    <a:ext uri="{9D8B030D-6E8A-4147-A177-3AD203B41FA5}">
                      <a16:colId xmlns:a16="http://schemas.microsoft.com/office/drawing/2014/main" val="211686499"/>
                    </a:ext>
                  </a:extLst>
                </a:gridCol>
              </a:tblGrid>
              <a:tr h="970821">
                <a:tc>
                  <a:txBody>
                    <a:bodyPr/>
                    <a:lstStyle/>
                    <a:p>
                      <a:pPr algn="ctr"/>
                      <a:endParaRPr lang="zh-TW" altLang="en-US" sz="2000" dirty="0"/>
                    </a:p>
                  </a:txBody>
                  <a:tcPr anchor="ctr"/>
                </a:tc>
                <a:tc>
                  <a:txBody>
                    <a:bodyPr/>
                    <a:lstStyle/>
                    <a:p>
                      <a:pPr algn="ctr"/>
                      <a:r>
                        <a:rPr lang="zh-TW" altLang="en-US" sz="2000" dirty="0"/>
                        <a:t>延長工作時間（加班）</a:t>
                      </a:r>
                    </a:p>
                  </a:txBody>
                  <a:tcPr anchor="ctr"/>
                </a:tc>
                <a:extLst>
                  <a:ext uri="{0D108BD9-81ED-4DB2-BD59-A6C34878D82A}">
                    <a16:rowId xmlns:a16="http://schemas.microsoft.com/office/drawing/2014/main" val="2513827945"/>
                  </a:ext>
                </a:extLst>
              </a:tr>
              <a:tr h="1720705">
                <a:tc>
                  <a:txBody>
                    <a:bodyPr/>
                    <a:lstStyle/>
                    <a:p>
                      <a:pPr algn="ctr"/>
                      <a:r>
                        <a:rPr lang="zh-TW" altLang="en-US" sz="2000" dirty="0"/>
                        <a:t>一般勞工</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zh-TW" altLang="en-US" sz="2000" dirty="0"/>
                        <a:t>勞基法</a:t>
                      </a:r>
                      <a:r>
                        <a:rPr lang="en-US" altLang="zh-TW" sz="2000" dirty="0"/>
                        <a:t>§32</a:t>
                      </a:r>
                      <a:r>
                        <a:rPr lang="zh-TW" altLang="en-US" sz="2000" dirty="0"/>
                        <a:t>：</a:t>
                      </a:r>
                      <a:endParaRPr lang="en-US" altLang="zh-TW" sz="2000" dirty="0"/>
                    </a:p>
                    <a:p>
                      <a:pPr marL="285750" indent="-285750" algn="l">
                        <a:buFont typeface="Arial" panose="020B0604020202020204" pitchFamily="34" charset="0"/>
                        <a:buChar char="•"/>
                      </a:pPr>
                      <a:r>
                        <a:rPr lang="zh-TW" altLang="en-US" sz="2000" b="0" i="0" kern="1200" dirty="0">
                          <a:solidFill>
                            <a:schemeClr val="dk1"/>
                          </a:solidFill>
                          <a:effectLst/>
                          <a:latin typeface="+mn-lt"/>
                          <a:ea typeface="+mn-ea"/>
                          <a:cs typeface="+mn-cs"/>
                        </a:rPr>
                        <a:t>延長勞工之工作時間連同正常工作時間，一日不得超過十二小時；延長之工作時間，一個月不得超過四十六小時</a:t>
                      </a:r>
                      <a:endParaRPr lang="en-US" altLang="zh-TW" sz="2000" b="0" i="0" kern="1200" dirty="0">
                        <a:solidFill>
                          <a:schemeClr val="dk1"/>
                        </a:solidFill>
                        <a:effectLst/>
                        <a:latin typeface="+mn-lt"/>
                        <a:ea typeface="+mn-ea"/>
                        <a:cs typeface="+mn-cs"/>
                      </a:endParaRPr>
                    </a:p>
                    <a:p>
                      <a:pPr marL="285750" indent="-285750" algn="l">
                        <a:buFont typeface="Arial" panose="020B0604020202020204" pitchFamily="34" charset="0"/>
                        <a:buChar char="•"/>
                      </a:pPr>
                      <a:r>
                        <a:rPr lang="zh-TW" altLang="en-US" sz="2000" b="0" i="0" kern="1200" dirty="0">
                          <a:solidFill>
                            <a:schemeClr val="dk1"/>
                          </a:solidFill>
                          <a:effectLst/>
                          <a:latin typeface="+mn-lt"/>
                          <a:ea typeface="+mn-ea"/>
                          <a:cs typeface="+mn-cs"/>
                        </a:rPr>
                        <a:t>雇主經工會同意，如事業單位無工會者，經勞資會議同意後，延長之工作時間，一個月不得超過五十四小時，每三個月不得超過一百三十八小時。</a:t>
                      </a:r>
                      <a:endParaRPr lang="zh-TW" altLang="en-US" sz="2000" dirty="0"/>
                    </a:p>
                  </a:txBody>
                  <a:tcPr anchor="ctr"/>
                </a:tc>
                <a:extLst>
                  <a:ext uri="{0D108BD9-81ED-4DB2-BD59-A6C34878D82A}">
                    <a16:rowId xmlns:a16="http://schemas.microsoft.com/office/drawing/2014/main" val="504839847"/>
                  </a:ext>
                </a:extLst>
              </a:tr>
              <a:tr h="1720705">
                <a:tc>
                  <a:txBody>
                    <a:bodyPr/>
                    <a:lstStyle/>
                    <a:p>
                      <a:pPr algn="ctr"/>
                      <a:r>
                        <a:rPr lang="zh-TW" altLang="en-US" sz="2000" dirty="0"/>
                        <a:t>一般保全人員</a:t>
                      </a:r>
                    </a:p>
                  </a:txBody>
                  <a:tcPr anchor="ct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2000" dirty="0"/>
                        <a:t>每日工作時間連同延長工作時間， </a:t>
                      </a:r>
                      <a:r>
                        <a:rPr lang="en-US" altLang="zh-TW" sz="2000" dirty="0"/>
                        <a:t>1 </a:t>
                      </a:r>
                      <a:r>
                        <a:rPr lang="zh-TW" altLang="en-US" sz="2000" dirty="0"/>
                        <a:t>日不得超過 </a:t>
                      </a:r>
                      <a:r>
                        <a:rPr lang="en-US" altLang="zh-TW" sz="2000" dirty="0"/>
                        <a:t>12 </a:t>
                      </a:r>
                      <a:r>
                        <a:rPr lang="zh-TW" altLang="en-US" sz="2000" dirty="0"/>
                        <a:t>小時。</a:t>
                      </a:r>
                      <a:r>
                        <a:rPr lang="en-US" altLang="zh-TW" sz="2000" dirty="0"/>
                        <a:t>2 </a:t>
                      </a:r>
                      <a:r>
                        <a:rPr lang="zh-TW" altLang="en-US" sz="2000" dirty="0"/>
                        <a:t>出勤日之間隔至少應有 </a:t>
                      </a:r>
                      <a:r>
                        <a:rPr lang="en-US" altLang="zh-TW" sz="2000" dirty="0"/>
                        <a:t>11 </a:t>
                      </a:r>
                      <a:r>
                        <a:rPr lang="zh-TW" altLang="en-US" sz="2000" dirty="0"/>
                        <a:t>小時。</a:t>
                      </a:r>
                      <a:endParaRPr lang="en-US" altLang="zh-TW" sz="2000" dirty="0"/>
                    </a:p>
                    <a:p>
                      <a:pPr marL="285750" indent="-285750" algn="l">
                        <a:buFont typeface="Arial" panose="020B0604020202020204" pitchFamily="34" charset="0"/>
                        <a:buChar char="•"/>
                      </a:pPr>
                      <a:r>
                        <a:rPr lang="zh-TW" altLang="en-US" sz="2000" dirty="0"/>
                        <a:t>每月延長工時上限為 </a:t>
                      </a:r>
                      <a:r>
                        <a:rPr lang="en-US" altLang="zh-TW" sz="2000" dirty="0"/>
                        <a:t>48 </a:t>
                      </a:r>
                      <a:r>
                        <a:rPr lang="zh-TW" altLang="en-US" sz="2000" dirty="0"/>
                        <a:t>小時，每月總工時上限為 </a:t>
                      </a:r>
                      <a:r>
                        <a:rPr lang="en-US" altLang="zh-TW" sz="2000" dirty="0"/>
                        <a:t>288 </a:t>
                      </a:r>
                      <a:r>
                        <a:rPr lang="zh-TW" altLang="en-US" sz="2000" dirty="0"/>
                        <a:t>小時。</a:t>
                      </a:r>
                    </a:p>
                  </a:txBody>
                  <a:tcPr anchor="ctr"/>
                </a:tc>
                <a:extLst>
                  <a:ext uri="{0D108BD9-81ED-4DB2-BD59-A6C34878D82A}">
                    <a16:rowId xmlns:a16="http://schemas.microsoft.com/office/drawing/2014/main" val="1969665254"/>
                  </a:ext>
                </a:extLst>
              </a:tr>
              <a:tr h="1720705">
                <a:tc>
                  <a:txBody>
                    <a:bodyPr/>
                    <a:lstStyle/>
                    <a:p>
                      <a:pPr algn="ctr"/>
                      <a:r>
                        <a:rPr lang="zh-TW" altLang="en-US" sz="2000" dirty="0"/>
                        <a:t>人身保全</a:t>
                      </a:r>
                      <a:r>
                        <a:rPr lang="en-US" altLang="zh-TW" sz="2000" dirty="0"/>
                        <a:t/>
                      </a:r>
                      <a:br>
                        <a:rPr lang="en-US" altLang="zh-TW" sz="2000" dirty="0"/>
                      </a:br>
                      <a:r>
                        <a:rPr lang="zh-TW" altLang="en-US" sz="2000" dirty="0"/>
                        <a:t>運鈔車保全</a:t>
                      </a:r>
                    </a:p>
                  </a:txBody>
                  <a:tcPr anchor="ctr"/>
                </a:tc>
                <a:tc>
                  <a:txBody>
                    <a:bodyPr/>
                    <a:lstStyle/>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2000" dirty="0"/>
                        <a:t>每日工作時間連同延長工作時間， </a:t>
                      </a:r>
                      <a:r>
                        <a:rPr lang="en-US" altLang="zh-TW" sz="2000" dirty="0"/>
                        <a:t>1 </a:t>
                      </a:r>
                      <a:r>
                        <a:rPr lang="zh-TW" altLang="en-US" sz="2000" dirty="0"/>
                        <a:t>日不得超過 </a:t>
                      </a:r>
                      <a:r>
                        <a:rPr lang="en-US" altLang="zh-TW" sz="2000" dirty="0"/>
                        <a:t>12 </a:t>
                      </a:r>
                      <a:r>
                        <a:rPr lang="zh-TW" altLang="en-US" sz="2000" dirty="0"/>
                        <a:t>小時。</a:t>
                      </a:r>
                      <a:r>
                        <a:rPr lang="en-US" altLang="zh-TW" sz="2000" dirty="0"/>
                        <a:t>2 </a:t>
                      </a:r>
                      <a:r>
                        <a:rPr lang="zh-TW" altLang="en-US" sz="2000" dirty="0"/>
                        <a:t>出勤日之間隔至少應有 </a:t>
                      </a:r>
                      <a:r>
                        <a:rPr lang="en-US" altLang="zh-TW" sz="2000" dirty="0"/>
                        <a:t>11 </a:t>
                      </a:r>
                      <a:r>
                        <a:rPr lang="zh-TW" altLang="en-US" sz="2000" dirty="0"/>
                        <a:t>小時。</a:t>
                      </a:r>
                      <a:endParaRPr lang="en-US" altLang="zh-TW" sz="2000" dirty="0"/>
                    </a:p>
                    <a:p>
                      <a:pPr marL="285750" indent="-285750" algn="l">
                        <a:buFont typeface="Arial" panose="020B0604020202020204" pitchFamily="34" charset="0"/>
                        <a:buChar char="•"/>
                      </a:pPr>
                      <a:r>
                        <a:rPr lang="zh-TW" altLang="en-US" sz="2000" dirty="0"/>
                        <a:t>每月正常工作時間連同延長工時不得超過</a:t>
                      </a:r>
                      <a:r>
                        <a:rPr lang="en-US" altLang="zh-TW" sz="2000" dirty="0"/>
                        <a:t>240</a:t>
                      </a:r>
                      <a:r>
                        <a:rPr lang="zh-TW" altLang="en-US" sz="2000" dirty="0"/>
                        <a:t>小時。</a:t>
                      </a:r>
                    </a:p>
                  </a:txBody>
                  <a:tcPr anchor="ctr"/>
                </a:tc>
                <a:extLst>
                  <a:ext uri="{0D108BD9-81ED-4DB2-BD59-A6C34878D82A}">
                    <a16:rowId xmlns:a16="http://schemas.microsoft.com/office/drawing/2014/main" val="431392871"/>
                  </a:ext>
                </a:extLst>
              </a:tr>
            </a:tbl>
          </a:graphicData>
        </a:graphic>
      </p:graphicFrame>
    </p:spTree>
    <p:extLst>
      <p:ext uri="{BB962C8B-B14F-4D97-AF65-F5344CB8AC3E}">
        <p14:creationId xmlns:p14="http://schemas.microsoft.com/office/powerpoint/2010/main" val="66472178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6"/>
            <a:ext cx="9833548" cy="3033010"/>
          </a:xfrm>
        </p:spPr>
        <p:txBody>
          <a:bodyPr>
            <a:normAutofit/>
          </a:bodyPr>
          <a:lstStyle/>
          <a:p>
            <a:pPr marL="487363" indent="0">
              <a:buNone/>
            </a:pPr>
            <a:endParaRPr kumimoji="1" lang="en-US" altLang="zh-TW" sz="3200" dirty="0">
              <a:solidFill>
                <a:srgbClr val="000000"/>
              </a:solidFill>
            </a:endParaRPr>
          </a:p>
          <a:p>
            <a:pPr marL="989013" indent="-501650">
              <a:buFont typeface="+mj-lt"/>
              <a:buAutoNum type="arabicPeriod"/>
            </a:pPr>
            <a:endParaRPr kumimoji="1" lang="en-US" altLang="zh-TW" sz="3200" dirty="0">
              <a:solidFill>
                <a:srgbClr val="000000"/>
              </a:solidFill>
            </a:endParaRPr>
          </a:p>
          <a:p>
            <a:endParaRPr kumimoji="1" lang="en-US" altLang="zh-TW" sz="2000" dirty="0">
              <a:solidFill>
                <a:srgbClr val="000000"/>
              </a:solidFill>
            </a:endParaRPr>
          </a:p>
        </p:txBody>
      </p:sp>
      <p:graphicFrame>
        <p:nvGraphicFramePr>
          <p:cNvPr id="4" name="表格 4">
            <a:extLst>
              <a:ext uri="{FF2B5EF4-FFF2-40B4-BE49-F238E27FC236}">
                <a16:creationId xmlns:a16="http://schemas.microsoft.com/office/drawing/2014/main" id="{41F9AFBE-BD87-3B49-860D-CE6A1044B52C}"/>
              </a:ext>
            </a:extLst>
          </p:cNvPr>
          <p:cNvGraphicFramePr>
            <a:graphicFrameLocks noGrp="1"/>
          </p:cNvGraphicFramePr>
          <p:nvPr>
            <p:extLst>
              <p:ext uri="{D42A27DB-BD31-4B8C-83A1-F6EECF244321}">
                <p14:modId xmlns:p14="http://schemas.microsoft.com/office/powerpoint/2010/main" val="1810619041"/>
              </p:ext>
            </p:extLst>
          </p:nvPr>
        </p:nvGraphicFramePr>
        <p:xfrm>
          <a:off x="359937" y="623834"/>
          <a:ext cx="11472126" cy="5163112"/>
        </p:xfrm>
        <a:graphic>
          <a:graphicData uri="http://schemas.openxmlformats.org/drawingml/2006/table">
            <a:tbl>
              <a:tblPr firstRow="1" bandRow="1">
                <a:tableStyleId>{5C22544A-7EE6-4342-B048-85BDC9FD1C3A}</a:tableStyleId>
              </a:tblPr>
              <a:tblGrid>
                <a:gridCol w="2554076">
                  <a:extLst>
                    <a:ext uri="{9D8B030D-6E8A-4147-A177-3AD203B41FA5}">
                      <a16:colId xmlns:a16="http://schemas.microsoft.com/office/drawing/2014/main" val="2615251988"/>
                    </a:ext>
                  </a:extLst>
                </a:gridCol>
                <a:gridCol w="4459025">
                  <a:extLst>
                    <a:ext uri="{9D8B030D-6E8A-4147-A177-3AD203B41FA5}">
                      <a16:colId xmlns:a16="http://schemas.microsoft.com/office/drawing/2014/main" val="3390457110"/>
                    </a:ext>
                  </a:extLst>
                </a:gridCol>
                <a:gridCol w="4459025">
                  <a:extLst>
                    <a:ext uri="{9D8B030D-6E8A-4147-A177-3AD203B41FA5}">
                      <a16:colId xmlns:a16="http://schemas.microsoft.com/office/drawing/2014/main" val="506166022"/>
                    </a:ext>
                  </a:extLst>
                </a:gridCol>
              </a:tblGrid>
              <a:tr h="943097">
                <a:tc>
                  <a:txBody>
                    <a:bodyPr/>
                    <a:lstStyle/>
                    <a:p>
                      <a:pPr algn="ctr"/>
                      <a:endParaRPr lang="zh-TW" altLang="en-US" sz="2000" dirty="0"/>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t>一般保全人員</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zh-TW" altLang="en-US" sz="2000" dirty="0"/>
                        <a:t>人身保全</a:t>
                      </a:r>
                      <a:r>
                        <a:rPr lang="en-US" altLang="zh-TW" sz="2000" dirty="0"/>
                        <a:t/>
                      </a:r>
                      <a:br>
                        <a:rPr lang="en-US" altLang="zh-TW" sz="2000" dirty="0"/>
                      </a:br>
                      <a:r>
                        <a:rPr lang="zh-TW" altLang="en-US" sz="2000" dirty="0"/>
                        <a:t>運鈔車保全</a:t>
                      </a:r>
                    </a:p>
                  </a:txBody>
                  <a:tcPr anchor="ctr"/>
                </a:tc>
                <a:extLst>
                  <a:ext uri="{0D108BD9-81ED-4DB2-BD59-A6C34878D82A}">
                    <a16:rowId xmlns:a16="http://schemas.microsoft.com/office/drawing/2014/main" val="2513827945"/>
                  </a:ext>
                </a:extLst>
              </a:tr>
              <a:tr h="844003">
                <a:tc rowSpan="2">
                  <a:txBody>
                    <a:bodyPr/>
                    <a:lstStyle/>
                    <a:p>
                      <a:pPr algn="ctr"/>
                      <a:r>
                        <a:rPr lang="zh-TW" altLang="en-US" sz="2000" dirty="0"/>
                        <a:t>正常工作時間</a:t>
                      </a:r>
                    </a:p>
                  </a:txBody>
                  <a:tcPr anchor="ctr"/>
                </a:tc>
                <a:tc gridSpan="2">
                  <a:txBody>
                    <a:bodyPr/>
                    <a:lstStyle/>
                    <a:p>
                      <a:pPr marL="0" indent="0" algn="ctr">
                        <a:buFont typeface="Arial" panose="020B0604020202020204" pitchFamily="34" charset="0"/>
                        <a:buNone/>
                      </a:pPr>
                      <a:r>
                        <a:rPr lang="zh-TW" altLang="en-US" sz="2000" dirty="0"/>
                        <a:t>每日上限</a:t>
                      </a:r>
                      <a:r>
                        <a:rPr lang="zh-TW" altLang="en-US" sz="2000" u="sng" dirty="0"/>
                        <a:t> </a:t>
                      </a:r>
                      <a:r>
                        <a:rPr lang="en-US" altLang="zh-TW" sz="2000" u="sng" dirty="0"/>
                        <a:t>10 </a:t>
                      </a:r>
                      <a:r>
                        <a:rPr lang="zh-TW" altLang="en-US" sz="2000" u="none" dirty="0"/>
                        <a:t>小時</a:t>
                      </a:r>
                      <a:r>
                        <a:rPr lang="zh-TW" altLang="en-US" sz="2000" dirty="0"/>
                        <a:t>。</a:t>
                      </a:r>
                    </a:p>
                  </a:txBody>
                  <a:tcPr anchor="ctr"/>
                </a:tc>
                <a:tc hMerge="1">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TW" altLang="en-US" sz="2000" dirty="0"/>
                        <a:t>每日上限</a:t>
                      </a:r>
                      <a:r>
                        <a:rPr lang="zh-TW" altLang="en-US" sz="2000" u="sng" dirty="0"/>
                        <a:t> </a:t>
                      </a:r>
                      <a:r>
                        <a:rPr lang="en-US" altLang="zh-TW" sz="2000" u="sng" dirty="0"/>
                        <a:t>10 </a:t>
                      </a:r>
                      <a:r>
                        <a:rPr lang="zh-TW" altLang="en-US" sz="2000" u="none" dirty="0"/>
                        <a:t>小時</a:t>
                      </a:r>
                      <a:r>
                        <a:rPr lang="zh-TW" altLang="en-US" sz="2000" dirty="0"/>
                        <a:t>。</a:t>
                      </a:r>
                      <a:endParaRPr lang="en-US" altLang="zh-TW" sz="2000" dirty="0"/>
                    </a:p>
                  </a:txBody>
                  <a:tcPr anchor="ctr"/>
                </a:tc>
                <a:extLst>
                  <a:ext uri="{0D108BD9-81ED-4DB2-BD59-A6C34878D82A}">
                    <a16:rowId xmlns:a16="http://schemas.microsoft.com/office/drawing/2014/main" val="1969665254"/>
                  </a:ext>
                </a:extLst>
              </a:tr>
              <a:tr h="844003">
                <a:tc vMerge="1">
                  <a:txBody>
                    <a:bodyPr/>
                    <a:lstStyle/>
                    <a:p>
                      <a:endParaRPr lang="zh-TW" alt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TW" altLang="en-US" sz="2000" dirty="0"/>
                        <a:t>每月上限</a:t>
                      </a:r>
                      <a:r>
                        <a:rPr lang="zh-TW" altLang="en-US" sz="2000" u="sng" dirty="0"/>
                        <a:t> </a:t>
                      </a:r>
                      <a:r>
                        <a:rPr lang="en-US" altLang="zh-TW" sz="2000" u="sng" dirty="0"/>
                        <a:t>240 </a:t>
                      </a:r>
                      <a:r>
                        <a:rPr lang="zh-TW" altLang="en-US" sz="2000" dirty="0"/>
                        <a:t>小時。</a:t>
                      </a:r>
                    </a:p>
                  </a:txBody>
                  <a:tcPr anchor="ctr"/>
                </a:tc>
                <a:tc>
                  <a:txBody>
                    <a:bodyPr/>
                    <a:lstStyle/>
                    <a:p>
                      <a:pPr marL="0" indent="0" algn="ctr">
                        <a:buFont typeface="Arial" panose="020B0604020202020204" pitchFamily="34" charset="0"/>
                        <a:buNone/>
                      </a:pPr>
                      <a:r>
                        <a:rPr lang="zh-TW" altLang="en-US" sz="2000" dirty="0"/>
                        <a:t>每 </a:t>
                      </a:r>
                      <a:r>
                        <a:rPr lang="en-US" altLang="zh-TW" sz="2000" dirty="0"/>
                        <a:t>4 </a:t>
                      </a:r>
                      <a:r>
                        <a:rPr lang="zh-TW" altLang="en-US" sz="2000" dirty="0"/>
                        <a:t>週內上限</a:t>
                      </a:r>
                      <a:r>
                        <a:rPr lang="zh-TW" altLang="en-US" sz="2000" u="sng" dirty="0"/>
                        <a:t> </a:t>
                      </a:r>
                      <a:r>
                        <a:rPr lang="en-US" altLang="zh-TW" sz="2000" u="sng" dirty="0"/>
                        <a:t>168</a:t>
                      </a:r>
                      <a:r>
                        <a:rPr lang="en-US" altLang="zh-TW" sz="2000" dirty="0"/>
                        <a:t> </a:t>
                      </a:r>
                      <a:r>
                        <a:rPr lang="zh-TW" altLang="en-US" sz="2000" dirty="0"/>
                        <a:t>小時</a:t>
                      </a:r>
                    </a:p>
                  </a:txBody>
                  <a:tcPr anchor="ctr"/>
                </a:tc>
                <a:extLst>
                  <a:ext uri="{0D108BD9-81ED-4DB2-BD59-A6C34878D82A}">
                    <a16:rowId xmlns:a16="http://schemas.microsoft.com/office/drawing/2014/main" val="3394149150"/>
                  </a:ext>
                </a:extLst>
              </a:tr>
              <a:tr h="844003">
                <a:tc rowSpan="2">
                  <a:txBody>
                    <a:bodyPr/>
                    <a:lstStyle/>
                    <a:p>
                      <a:pPr algn="ctr"/>
                      <a:r>
                        <a:rPr lang="zh-TW" altLang="en-US" sz="2000" dirty="0"/>
                        <a:t>延長工時</a:t>
                      </a:r>
                    </a:p>
                  </a:txBody>
                  <a:tcPr anchor="ctr"/>
                </a:tc>
                <a:tc gridSpan="2">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TW" altLang="en-US" sz="2000" dirty="0"/>
                        <a:t>每日（含正常工時）上限</a:t>
                      </a:r>
                      <a:r>
                        <a:rPr lang="zh-TW" altLang="en-US" sz="2000" u="sng" dirty="0"/>
                        <a:t> </a:t>
                      </a:r>
                      <a:r>
                        <a:rPr lang="en-US" altLang="zh-TW" sz="2000" u="sng" dirty="0"/>
                        <a:t>12 </a:t>
                      </a:r>
                      <a:r>
                        <a:rPr lang="zh-TW" altLang="en-US" sz="2000" dirty="0"/>
                        <a:t>小時。</a:t>
                      </a:r>
                    </a:p>
                  </a:txBody>
                  <a:tcPr anchor="ctr"/>
                </a:tc>
                <a:tc hMerge="1">
                  <a:txBody>
                    <a:bodyPr/>
                    <a:lstStyle/>
                    <a:p>
                      <a:pPr marL="285750" marR="0" lvl="0" indent="-285750" algn="ctr"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zh-TW" altLang="en-US" sz="2000" dirty="0"/>
                        <a:t>每日（含正常工時）上限</a:t>
                      </a:r>
                      <a:r>
                        <a:rPr lang="en-US" altLang="zh-TW" sz="2000" u="sng" dirty="0"/>
                        <a:t>12</a:t>
                      </a:r>
                      <a:r>
                        <a:rPr lang="en-US" altLang="zh-TW" sz="2000" dirty="0"/>
                        <a:t> </a:t>
                      </a:r>
                      <a:r>
                        <a:rPr lang="zh-TW" altLang="en-US" sz="2000" dirty="0"/>
                        <a:t>小時</a:t>
                      </a:r>
                    </a:p>
                  </a:txBody>
                  <a:tcPr anchor="ctr"/>
                </a:tc>
                <a:extLst>
                  <a:ext uri="{0D108BD9-81ED-4DB2-BD59-A6C34878D82A}">
                    <a16:rowId xmlns:a16="http://schemas.microsoft.com/office/drawing/2014/main" val="431392871"/>
                  </a:ext>
                </a:extLst>
              </a:tr>
              <a:tr h="844003">
                <a:tc vMerge="1">
                  <a:txBody>
                    <a:bodyPr/>
                    <a:lstStyle/>
                    <a:p>
                      <a:endParaRPr lang="zh-TW" altLang="en-US"/>
                    </a:p>
                  </a:txBody>
                  <a:tcP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TW" altLang="en-US" sz="2000" dirty="0"/>
                        <a:t>每月上限</a:t>
                      </a:r>
                      <a:r>
                        <a:rPr lang="zh-TW" altLang="en-US" sz="2000" u="sng" dirty="0"/>
                        <a:t> </a:t>
                      </a:r>
                      <a:r>
                        <a:rPr lang="en-US" altLang="zh-TW" sz="2000" u="sng" dirty="0"/>
                        <a:t>48 </a:t>
                      </a:r>
                      <a:r>
                        <a:rPr lang="zh-TW" altLang="en-US" sz="2000" dirty="0"/>
                        <a:t>小時</a:t>
                      </a:r>
                    </a:p>
                  </a:txBody>
                  <a:tcPr anchor="ctr"/>
                </a:tc>
                <a:tc>
                  <a:txBody>
                    <a:bodyPr/>
                    <a:lstStyle/>
                    <a:p>
                      <a:pPr marL="0" indent="0" algn="ctr">
                        <a:buFont typeface="Arial" panose="020B0604020202020204" pitchFamily="34" charset="0"/>
                        <a:buNone/>
                      </a:pPr>
                      <a:r>
                        <a:rPr lang="zh-TW" altLang="en-US" sz="2000" dirty="0"/>
                        <a:t>Ｘ</a:t>
                      </a:r>
                    </a:p>
                  </a:txBody>
                  <a:tcPr anchor="ctr"/>
                </a:tc>
                <a:extLst>
                  <a:ext uri="{0D108BD9-81ED-4DB2-BD59-A6C34878D82A}">
                    <a16:rowId xmlns:a16="http://schemas.microsoft.com/office/drawing/2014/main" val="4214424707"/>
                  </a:ext>
                </a:extLst>
              </a:tr>
              <a:tr h="844003">
                <a:tc>
                  <a:txBody>
                    <a:bodyPr/>
                    <a:lstStyle/>
                    <a:p>
                      <a:pPr algn="ctr"/>
                      <a:r>
                        <a:rPr lang="zh-TW" altLang="en-US" sz="2000" dirty="0"/>
                        <a:t>總工時</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TW" altLang="en-US" sz="2000" dirty="0"/>
                        <a:t>每月上限</a:t>
                      </a:r>
                      <a:r>
                        <a:rPr lang="zh-TW" altLang="en-US" sz="2000" u="sng" dirty="0"/>
                        <a:t> </a:t>
                      </a:r>
                      <a:r>
                        <a:rPr lang="en-US" altLang="zh-TW" sz="2000" u="sng" dirty="0"/>
                        <a:t>288 </a:t>
                      </a:r>
                      <a:r>
                        <a:rPr lang="zh-TW" altLang="en-US" sz="2000" dirty="0"/>
                        <a:t>小時</a:t>
                      </a:r>
                    </a:p>
                  </a:txBody>
                  <a:tcPr anchor="ctr"/>
                </a:tc>
                <a:tc>
                  <a:txBody>
                    <a:bodyPr/>
                    <a:lstStyle/>
                    <a:p>
                      <a:pPr marL="0" marR="0" lvl="0" indent="0" algn="ctr"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zh-TW" altLang="en-US" sz="2000" dirty="0"/>
                        <a:t>每月上限</a:t>
                      </a:r>
                      <a:r>
                        <a:rPr lang="zh-TW" altLang="en-US" sz="2000" u="sng" dirty="0"/>
                        <a:t> </a:t>
                      </a:r>
                      <a:r>
                        <a:rPr lang="en-US" altLang="zh-TW" sz="2000" u="sng" dirty="0"/>
                        <a:t>240</a:t>
                      </a:r>
                      <a:r>
                        <a:rPr lang="zh-TW" altLang="en-US" sz="2000" u="sng" dirty="0"/>
                        <a:t> </a:t>
                      </a:r>
                      <a:r>
                        <a:rPr lang="zh-TW" altLang="en-US" sz="2000" dirty="0"/>
                        <a:t>小時。</a:t>
                      </a:r>
                    </a:p>
                  </a:txBody>
                  <a:tcPr anchor="ctr"/>
                </a:tc>
                <a:extLst>
                  <a:ext uri="{0D108BD9-81ED-4DB2-BD59-A6C34878D82A}">
                    <a16:rowId xmlns:a16="http://schemas.microsoft.com/office/drawing/2014/main" val="4079457487"/>
                  </a:ext>
                </a:extLst>
              </a:tr>
            </a:tbl>
          </a:graphicData>
        </a:graphic>
      </p:graphicFrame>
      <p:sp>
        <p:nvSpPr>
          <p:cNvPr id="2" name="文字方塊 1">
            <a:extLst>
              <a:ext uri="{FF2B5EF4-FFF2-40B4-BE49-F238E27FC236}">
                <a16:creationId xmlns:a16="http://schemas.microsoft.com/office/drawing/2014/main" id="{ECD74232-648C-544D-85ED-CA86A4BFC2BD}"/>
              </a:ext>
            </a:extLst>
          </p:cNvPr>
          <p:cNvSpPr txBox="1"/>
          <p:nvPr/>
        </p:nvSpPr>
        <p:spPr>
          <a:xfrm>
            <a:off x="948690" y="5786946"/>
            <a:ext cx="10332720" cy="1200329"/>
          </a:xfrm>
          <a:prstGeom prst="rect">
            <a:avLst/>
          </a:prstGeom>
          <a:noFill/>
        </p:spPr>
        <p:txBody>
          <a:bodyPr wrap="square" rtlCol="0">
            <a:spAutoFit/>
          </a:bodyPr>
          <a:lstStyle/>
          <a:p>
            <a:r>
              <a:rPr kumimoji="1" lang="zh-TW" altLang="en-US" b="1" dirty="0"/>
              <a:t>一般保全人員而言，以最緊繃之情況計算，保全員在一個月中至多可出勤</a:t>
            </a:r>
            <a:r>
              <a:rPr kumimoji="1" lang="en-US" altLang="zh-TW" b="1" dirty="0"/>
              <a:t>24</a:t>
            </a:r>
            <a:r>
              <a:rPr kumimoji="1" lang="zh-TW" altLang="en-US" b="1" dirty="0"/>
              <a:t>天（正常工時</a:t>
            </a:r>
            <a:r>
              <a:rPr kumimoji="1" lang="en-US" altLang="zh-TW" b="1" dirty="0"/>
              <a:t>240</a:t>
            </a:r>
            <a:r>
              <a:rPr kumimoji="1" lang="zh-TW" altLang="en-US" b="1" dirty="0"/>
              <a:t>小時），月休則為</a:t>
            </a:r>
            <a:r>
              <a:rPr kumimoji="1" lang="en-US" altLang="zh-TW" b="1" dirty="0"/>
              <a:t>6</a:t>
            </a:r>
            <a:r>
              <a:rPr kumimoji="1" lang="zh-TW" altLang="en-US" b="1" dirty="0"/>
              <a:t>天或</a:t>
            </a:r>
            <a:r>
              <a:rPr kumimoji="1" lang="en-US" altLang="zh-TW" b="1" dirty="0"/>
              <a:t>7</a:t>
            </a:r>
            <a:r>
              <a:rPr kumimoji="1" lang="zh-TW" altLang="en-US" b="1" dirty="0"/>
              <a:t>天，每天扣除休息時間後可出勤</a:t>
            </a:r>
            <a:r>
              <a:rPr kumimoji="1" lang="en-US" altLang="zh-TW" b="1" dirty="0"/>
              <a:t>12</a:t>
            </a:r>
            <a:r>
              <a:rPr kumimoji="1" lang="zh-TW" altLang="en-US" b="1" dirty="0"/>
              <a:t>小時，且每日應有</a:t>
            </a:r>
            <a:r>
              <a:rPr kumimoji="1" lang="en-US" altLang="zh-TW" b="1" dirty="0"/>
              <a:t>2</a:t>
            </a:r>
            <a:r>
              <a:rPr kumimoji="1" lang="zh-TW" altLang="en-US" b="1" dirty="0"/>
              <a:t>小時屬於加班時段而應由資方發給加班費，每月總工作時間則為</a:t>
            </a:r>
            <a:r>
              <a:rPr kumimoji="1" lang="en-US" altLang="zh-TW" b="1" dirty="0"/>
              <a:t>288</a:t>
            </a:r>
            <a:r>
              <a:rPr kumimoji="1" lang="zh-TW" altLang="en-US" b="1" dirty="0"/>
              <a:t>小時。</a:t>
            </a:r>
            <a:r>
              <a:rPr kumimoji="1" lang="en-US" altLang="zh-TW" b="1" dirty="0"/>
              <a:t/>
            </a:r>
            <a:br>
              <a:rPr kumimoji="1" lang="en-US" altLang="zh-TW" b="1" dirty="0"/>
            </a:br>
            <a:endParaRPr kumimoji="1" lang="zh-TW" altLang="en-US" b="1" dirty="0"/>
          </a:p>
        </p:txBody>
      </p:sp>
    </p:spTree>
    <p:extLst>
      <p:ext uri="{BB962C8B-B14F-4D97-AF65-F5344CB8AC3E}">
        <p14:creationId xmlns:p14="http://schemas.microsoft.com/office/powerpoint/2010/main" val="6783493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753936"/>
            <a:ext cx="9833548" cy="3033010"/>
          </a:xfrm>
        </p:spPr>
        <p:txBody>
          <a:bodyPr>
            <a:normAutofit/>
          </a:bodyPr>
          <a:lstStyle/>
          <a:p>
            <a:pPr marL="487363" indent="0">
              <a:buNone/>
            </a:pPr>
            <a:endParaRPr kumimoji="1" lang="en-US" altLang="zh-TW" sz="3200" dirty="0">
              <a:solidFill>
                <a:srgbClr val="000000"/>
              </a:solidFill>
            </a:endParaRPr>
          </a:p>
          <a:p>
            <a:pPr marL="989013" indent="-501650">
              <a:buFont typeface="+mj-lt"/>
              <a:buAutoNum type="arabicPeriod"/>
            </a:pPr>
            <a:endParaRPr kumimoji="1" lang="en-US" altLang="zh-TW" sz="3200" dirty="0">
              <a:solidFill>
                <a:srgbClr val="000000"/>
              </a:solidFill>
            </a:endParaRPr>
          </a:p>
          <a:p>
            <a:endParaRPr kumimoji="1" lang="en-US" altLang="zh-TW" sz="2000" dirty="0">
              <a:solidFill>
                <a:srgbClr val="000000"/>
              </a:solidFill>
            </a:endParaRPr>
          </a:p>
        </p:txBody>
      </p:sp>
      <p:graphicFrame>
        <p:nvGraphicFramePr>
          <p:cNvPr id="4" name="表格 4">
            <a:extLst>
              <a:ext uri="{FF2B5EF4-FFF2-40B4-BE49-F238E27FC236}">
                <a16:creationId xmlns:a16="http://schemas.microsoft.com/office/drawing/2014/main" id="{41F9AFBE-BD87-3B49-860D-CE6A1044B52C}"/>
              </a:ext>
            </a:extLst>
          </p:cNvPr>
          <p:cNvGraphicFramePr>
            <a:graphicFrameLocks noGrp="1"/>
          </p:cNvGraphicFramePr>
          <p:nvPr>
            <p:extLst>
              <p:ext uri="{D42A27DB-BD31-4B8C-83A1-F6EECF244321}">
                <p14:modId xmlns:p14="http://schemas.microsoft.com/office/powerpoint/2010/main" val="867328364"/>
              </p:ext>
            </p:extLst>
          </p:nvPr>
        </p:nvGraphicFramePr>
        <p:xfrm>
          <a:off x="403185" y="476771"/>
          <a:ext cx="11385629" cy="5904457"/>
        </p:xfrm>
        <a:graphic>
          <a:graphicData uri="http://schemas.openxmlformats.org/drawingml/2006/table">
            <a:tbl>
              <a:tblPr firstRow="1" bandRow="1">
                <a:tableStyleId>{5C22544A-7EE6-4342-B048-85BDC9FD1C3A}</a:tableStyleId>
              </a:tblPr>
              <a:tblGrid>
                <a:gridCol w="3761042">
                  <a:extLst>
                    <a:ext uri="{9D8B030D-6E8A-4147-A177-3AD203B41FA5}">
                      <a16:colId xmlns:a16="http://schemas.microsoft.com/office/drawing/2014/main" val="2615251988"/>
                    </a:ext>
                  </a:extLst>
                </a:gridCol>
                <a:gridCol w="7624587">
                  <a:extLst>
                    <a:ext uri="{9D8B030D-6E8A-4147-A177-3AD203B41FA5}">
                      <a16:colId xmlns:a16="http://schemas.microsoft.com/office/drawing/2014/main" val="3479674091"/>
                    </a:ext>
                  </a:extLst>
                </a:gridCol>
              </a:tblGrid>
              <a:tr h="970821">
                <a:tc>
                  <a:txBody>
                    <a:bodyPr/>
                    <a:lstStyle/>
                    <a:p>
                      <a:pPr algn="ctr"/>
                      <a:endParaRPr lang="zh-TW" altLang="en-US" sz="2000" dirty="0"/>
                    </a:p>
                  </a:txBody>
                  <a:tcPr anchor="ctr"/>
                </a:tc>
                <a:tc>
                  <a:txBody>
                    <a:bodyPr/>
                    <a:lstStyle/>
                    <a:p>
                      <a:pPr algn="ctr"/>
                      <a:r>
                        <a:rPr lang="zh-TW" altLang="en-US" sz="2000" dirty="0"/>
                        <a:t>例、休假日</a:t>
                      </a:r>
                    </a:p>
                  </a:txBody>
                  <a:tcPr anchor="ctr"/>
                </a:tc>
                <a:extLst>
                  <a:ext uri="{0D108BD9-81ED-4DB2-BD59-A6C34878D82A}">
                    <a16:rowId xmlns:a16="http://schemas.microsoft.com/office/drawing/2014/main" val="2513827945"/>
                  </a:ext>
                </a:extLst>
              </a:tr>
              <a:tr h="2002972">
                <a:tc>
                  <a:txBody>
                    <a:bodyPr/>
                    <a:lstStyle/>
                    <a:p>
                      <a:pPr algn="ctr"/>
                      <a:r>
                        <a:rPr lang="zh-TW" altLang="en-US" sz="2000" dirty="0"/>
                        <a:t>一般勞工</a:t>
                      </a:r>
                    </a:p>
                  </a:txBody>
                  <a:tcPr anchor="ctr"/>
                </a:tc>
                <a:tc>
                  <a:txBody>
                    <a:bodyPr/>
                    <a:lstStyle/>
                    <a:p>
                      <a:pPr marL="285750" indent="-285750" algn="l">
                        <a:buFont typeface="Arial" panose="020B0604020202020204" pitchFamily="34" charset="0"/>
                        <a:buChar char="•"/>
                      </a:pPr>
                      <a:r>
                        <a:rPr lang="zh-TW" altLang="en-US" sz="2000" b="0" i="0" kern="1200" dirty="0">
                          <a:solidFill>
                            <a:schemeClr val="dk1"/>
                          </a:solidFill>
                          <a:effectLst/>
                          <a:latin typeface="+mn-lt"/>
                          <a:ea typeface="+mn-ea"/>
                          <a:cs typeface="+mn-cs"/>
                        </a:rPr>
                        <a:t>勞工每七日中應有二日之休息，其中一日為例假，一日為休息日。</a:t>
                      </a:r>
                      <a:endParaRPr lang="en-US" altLang="zh-TW" sz="2000" b="0" i="0" kern="1200" dirty="0">
                        <a:solidFill>
                          <a:schemeClr val="dk1"/>
                        </a:solidFill>
                        <a:effectLst/>
                        <a:latin typeface="+mn-lt"/>
                        <a:ea typeface="+mn-ea"/>
                        <a:cs typeface="+mn-cs"/>
                      </a:endParaRPr>
                    </a:p>
                    <a:p>
                      <a:pPr marL="285750" indent="-285750" algn="l">
                        <a:buFont typeface="Arial" panose="020B0604020202020204" pitchFamily="34" charset="0"/>
                        <a:buChar char="•"/>
                      </a:pPr>
                      <a:r>
                        <a:rPr lang="zh-TW" altLang="en-US" sz="2000" b="0" i="0" kern="1200" dirty="0">
                          <a:solidFill>
                            <a:schemeClr val="dk1"/>
                          </a:solidFill>
                          <a:effectLst/>
                          <a:latin typeface="+mn-lt"/>
                          <a:ea typeface="+mn-ea"/>
                          <a:cs typeface="+mn-cs"/>
                        </a:rPr>
                        <a:t>兩週彈性工時：勞工每七日中至少應有一日之例假，每二週內之例假及休息日至少應有四日。</a:t>
                      </a:r>
                      <a:endParaRPr lang="en-US" altLang="zh-TW" sz="2000" b="0" i="0" kern="1200" dirty="0">
                        <a:solidFill>
                          <a:schemeClr val="dk1"/>
                        </a:solidFill>
                        <a:effectLst/>
                        <a:latin typeface="+mn-lt"/>
                        <a:ea typeface="+mn-ea"/>
                        <a:cs typeface="+mn-cs"/>
                      </a:endParaRPr>
                    </a:p>
                    <a:p>
                      <a:pPr marL="285750" indent="-285750" algn="l">
                        <a:buFont typeface="Arial" panose="020B0604020202020204" pitchFamily="34" charset="0"/>
                        <a:buChar char="•"/>
                      </a:pPr>
                      <a:r>
                        <a:rPr lang="zh-TW" altLang="en-US" sz="2000" b="0" i="0" kern="1200" dirty="0">
                          <a:solidFill>
                            <a:schemeClr val="dk1"/>
                          </a:solidFill>
                          <a:effectLst/>
                          <a:latin typeface="+mn-lt"/>
                          <a:ea typeface="+mn-ea"/>
                          <a:cs typeface="+mn-cs"/>
                        </a:rPr>
                        <a:t>八週彈性工時：勞工每七日中至少應有一日之例假，每八週內之例假及休息日至少應有十六日。</a:t>
                      </a:r>
                      <a:endParaRPr lang="en-US" altLang="zh-TW" sz="2000" b="0" i="0" kern="1200" dirty="0">
                        <a:solidFill>
                          <a:schemeClr val="dk1"/>
                        </a:solidFill>
                        <a:effectLst/>
                        <a:latin typeface="+mn-lt"/>
                        <a:ea typeface="+mn-ea"/>
                        <a:cs typeface="+mn-cs"/>
                      </a:endParaRPr>
                    </a:p>
                  </a:txBody>
                  <a:tcPr anchor="ctr"/>
                </a:tc>
                <a:extLst>
                  <a:ext uri="{0D108BD9-81ED-4DB2-BD59-A6C34878D82A}">
                    <a16:rowId xmlns:a16="http://schemas.microsoft.com/office/drawing/2014/main" val="504839847"/>
                  </a:ext>
                </a:extLst>
              </a:tr>
              <a:tr h="1465332">
                <a:tc>
                  <a:txBody>
                    <a:bodyPr/>
                    <a:lstStyle/>
                    <a:p>
                      <a:pPr algn="ctr"/>
                      <a:r>
                        <a:rPr lang="zh-TW" altLang="en-US" sz="2000" dirty="0"/>
                        <a:t>一般保全人員</a:t>
                      </a:r>
                    </a:p>
                  </a:txBody>
                  <a:tcPr anchor="ctr"/>
                </a:tc>
                <a:tc rowSpan="2">
                  <a:txBody>
                    <a:bodyPr/>
                    <a:lstStyle/>
                    <a:p>
                      <a:pPr marL="285750" indent="-285750" algn="l">
                        <a:buFont typeface="Arial" panose="020B0604020202020204" pitchFamily="34" charset="0"/>
                        <a:buChar char="•"/>
                      </a:pPr>
                      <a:r>
                        <a:rPr lang="zh-TW" altLang="en-US" sz="2000" dirty="0"/>
                        <a:t>勞工每 </a:t>
                      </a:r>
                      <a:r>
                        <a:rPr lang="en-US" altLang="zh-TW" sz="2000" dirty="0"/>
                        <a:t>7 </a:t>
                      </a:r>
                      <a:r>
                        <a:rPr lang="zh-TW" altLang="en-US" sz="2000" dirty="0"/>
                        <a:t>日中至少應有 </a:t>
                      </a:r>
                      <a:r>
                        <a:rPr lang="en-US" altLang="zh-TW" sz="2000" dirty="0"/>
                        <a:t>1 </a:t>
                      </a:r>
                      <a:r>
                        <a:rPr lang="zh-TW" altLang="en-US" sz="2000" dirty="0"/>
                        <a:t>日之休息，作為例假。</a:t>
                      </a:r>
                      <a:endParaRPr lang="en-US" altLang="zh-TW" sz="2000" dirty="0"/>
                    </a:p>
                    <a:p>
                      <a:pPr marL="285750" indent="-285750" algn="l">
                        <a:buFont typeface="Arial" panose="020B0604020202020204" pitchFamily="34" charset="0"/>
                        <a:buChar char="•"/>
                      </a:pPr>
                      <a:r>
                        <a:rPr lang="zh-TW" altLang="en-US" sz="2000" dirty="0"/>
                        <a:t>經由彈性約定， 得於 </a:t>
                      </a:r>
                      <a:r>
                        <a:rPr lang="en-US" altLang="zh-TW" sz="2000" dirty="0"/>
                        <a:t>2 </a:t>
                      </a:r>
                      <a:r>
                        <a:rPr lang="zh-TW" altLang="en-US" sz="2000" dirty="0"/>
                        <a:t>週內安排勞工 </a:t>
                      </a:r>
                      <a:r>
                        <a:rPr lang="en-US" altLang="zh-TW" sz="2000" dirty="0"/>
                        <a:t>2 </a:t>
                      </a:r>
                      <a:r>
                        <a:rPr lang="zh-TW" altLang="en-US" sz="2000" dirty="0"/>
                        <a:t>日之休息，作為例假。</a:t>
                      </a:r>
                      <a:endParaRPr lang="en-US" altLang="zh-TW" sz="2000" dirty="0"/>
                    </a:p>
                    <a:p>
                      <a:pPr marL="285750" indent="-285750" algn="l">
                        <a:buFont typeface="Arial" panose="020B0604020202020204" pitchFamily="34" charset="0"/>
                        <a:buChar char="•"/>
                      </a:pPr>
                      <a:r>
                        <a:rPr lang="zh-TW" altLang="en-US" sz="2000" dirty="0"/>
                        <a:t>雇主不得使勞工 連續工作超過 </a:t>
                      </a:r>
                      <a:r>
                        <a:rPr lang="en-US" altLang="zh-TW" sz="2000" dirty="0"/>
                        <a:t>12 </a:t>
                      </a:r>
                      <a:r>
                        <a:rPr lang="zh-TW" altLang="en-US" sz="2000" dirty="0"/>
                        <a:t>日。</a:t>
                      </a:r>
                      <a:endParaRPr lang="en-US" altLang="zh-TW" sz="2000" dirty="0"/>
                    </a:p>
                    <a:p>
                      <a:pPr marL="285750" indent="-285750" algn="l">
                        <a:buFont typeface="Arial" panose="020B0604020202020204" pitchFamily="34" charset="0"/>
                        <a:buChar char="•"/>
                      </a:pPr>
                      <a:r>
                        <a:rPr lang="zh-TW" altLang="en-US" sz="2000" dirty="0"/>
                        <a:t>紀念日、勞動節日及其他由中央主管機關規定應放假之日，均 應休假，工資應由雇主照給。</a:t>
                      </a:r>
                    </a:p>
                  </a:txBody>
                  <a:tcPr anchor="ctr"/>
                </a:tc>
                <a:extLst>
                  <a:ext uri="{0D108BD9-81ED-4DB2-BD59-A6C34878D82A}">
                    <a16:rowId xmlns:a16="http://schemas.microsoft.com/office/drawing/2014/main" val="1969665254"/>
                  </a:ext>
                </a:extLst>
              </a:tr>
              <a:tr h="1465332">
                <a:tc>
                  <a:txBody>
                    <a:bodyPr/>
                    <a:lstStyle/>
                    <a:p>
                      <a:pPr algn="ctr"/>
                      <a:r>
                        <a:rPr lang="zh-TW" altLang="en-US" sz="2000" dirty="0"/>
                        <a:t>人身保全</a:t>
                      </a:r>
                      <a:r>
                        <a:rPr lang="en-US" altLang="zh-TW" sz="2000" dirty="0"/>
                        <a:t/>
                      </a:r>
                      <a:br>
                        <a:rPr lang="en-US" altLang="zh-TW" sz="2000" dirty="0"/>
                      </a:br>
                      <a:r>
                        <a:rPr lang="zh-TW" altLang="en-US" sz="2000" dirty="0"/>
                        <a:t>運鈔車保全</a:t>
                      </a:r>
                    </a:p>
                  </a:txBody>
                  <a:tcPr anchor="ctr"/>
                </a:tc>
                <a:tc vMerge="1">
                  <a:txBody>
                    <a:bodyPr/>
                    <a:lstStyle/>
                    <a:p>
                      <a:pPr algn="ctr"/>
                      <a:endParaRPr lang="zh-TW" altLang="en-US" dirty="0"/>
                    </a:p>
                  </a:txBody>
                  <a:tcPr anchor="ctr"/>
                </a:tc>
                <a:extLst>
                  <a:ext uri="{0D108BD9-81ED-4DB2-BD59-A6C34878D82A}">
                    <a16:rowId xmlns:a16="http://schemas.microsoft.com/office/drawing/2014/main" val="431392871"/>
                  </a:ext>
                </a:extLst>
              </a:tr>
            </a:tbl>
          </a:graphicData>
        </a:graphic>
      </p:graphicFrame>
    </p:spTree>
    <p:extLst>
      <p:ext uri="{BB962C8B-B14F-4D97-AF65-F5344CB8AC3E}">
        <p14:creationId xmlns:p14="http://schemas.microsoft.com/office/powerpoint/2010/main" val="152822055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「基本工資」如何計算？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980"/>
              </a:lnSpc>
              <a:spcBef>
                <a:spcPts val="0"/>
              </a:spcBef>
              <a:spcAft>
                <a:spcPts val="1200"/>
              </a:spcAft>
            </a:pPr>
            <a:r>
              <a:rPr kumimoji="1" lang="zh-TW" altLang="en-US" sz="2400" dirty="0">
                <a:solidFill>
                  <a:srgbClr val="000000"/>
                </a:solidFill>
              </a:rPr>
              <a:t>勞動基準法第 </a:t>
            </a:r>
            <a:r>
              <a:rPr kumimoji="1" lang="en-US" altLang="zh-TW" sz="2400" dirty="0">
                <a:solidFill>
                  <a:srgbClr val="000000"/>
                </a:solidFill>
              </a:rPr>
              <a:t>21 </a:t>
            </a:r>
            <a:r>
              <a:rPr kumimoji="1" lang="zh-TW" altLang="en-US" sz="2400" dirty="0">
                <a:solidFill>
                  <a:srgbClr val="000000"/>
                </a:solidFill>
              </a:rPr>
              <a:t>條第 </a:t>
            </a:r>
            <a:r>
              <a:rPr kumimoji="1" lang="en-US" altLang="zh-TW" sz="2400" dirty="0">
                <a:solidFill>
                  <a:srgbClr val="000000"/>
                </a:solidFill>
              </a:rPr>
              <a:t>1 </a:t>
            </a:r>
            <a:r>
              <a:rPr kumimoji="1" lang="zh-TW" altLang="en-US" sz="2400" dirty="0">
                <a:solidFill>
                  <a:srgbClr val="000000"/>
                </a:solidFill>
              </a:rPr>
              <a:t>項規定：「工資由勞雇雙方議定之，但不得低於基本工資。」　　</a:t>
            </a:r>
            <a:r>
              <a:rPr kumimoji="1" lang="en-US" altLang="zh-TW" sz="2400" dirty="0">
                <a:solidFill>
                  <a:srgbClr val="FF0000"/>
                </a:solidFill>
              </a:rPr>
              <a:t>84-1</a:t>
            </a:r>
            <a:r>
              <a:rPr kumimoji="1" lang="zh-TW" altLang="en-US" sz="2400" dirty="0">
                <a:solidFill>
                  <a:srgbClr val="FF0000"/>
                </a:solidFill>
              </a:rPr>
              <a:t>並未排除該條規定</a:t>
            </a:r>
            <a:endParaRPr kumimoji="1" lang="en-US" altLang="zh-TW" sz="2000" dirty="0">
              <a:solidFill>
                <a:srgbClr val="000000"/>
              </a:solidFill>
            </a:endParaRPr>
          </a:p>
          <a:p>
            <a:pPr marL="363538" indent="-342900">
              <a:lnSpc>
                <a:spcPts val="2980"/>
              </a:lnSpc>
              <a:spcBef>
                <a:spcPts val="0"/>
              </a:spcBef>
              <a:spcAft>
                <a:spcPts val="1200"/>
              </a:spcAft>
            </a:pPr>
            <a:r>
              <a:rPr kumimoji="1" lang="zh-TW" altLang="en-US" sz="2400" dirty="0"/>
              <a:t>現行基本工資： </a:t>
            </a:r>
            <a:r>
              <a:rPr kumimoji="1" lang="zh-TW" altLang="en-US" sz="1800" dirty="0"/>
              <a:t>（勞動部</a:t>
            </a:r>
            <a:r>
              <a:rPr kumimoji="1" lang="en-US" altLang="zh-TW" sz="1800" dirty="0"/>
              <a:t>109</a:t>
            </a:r>
            <a:r>
              <a:rPr kumimoji="1" lang="zh-TW" altLang="en-US" sz="1800" dirty="0"/>
              <a:t>年月</a:t>
            </a:r>
            <a:r>
              <a:rPr kumimoji="1" lang="en-US" altLang="zh-TW" sz="1800" dirty="0"/>
              <a:t>7</a:t>
            </a:r>
            <a:r>
              <a:rPr kumimoji="1" lang="zh-TW" altLang="en-US" sz="1800" dirty="0"/>
              <a:t>日以勞動條</a:t>
            </a:r>
            <a:r>
              <a:rPr kumimoji="1" lang="en-US" altLang="zh-TW" sz="1800" dirty="0"/>
              <a:t>2</a:t>
            </a:r>
            <a:r>
              <a:rPr kumimoji="1" lang="zh-TW" altLang="en-US" sz="1800" dirty="0"/>
              <a:t>字第</a:t>
            </a:r>
            <a:r>
              <a:rPr kumimoji="1" lang="en-US" altLang="zh-TW" sz="1800" dirty="0"/>
              <a:t>1090077231</a:t>
            </a:r>
            <a:r>
              <a:rPr kumimoji="1" lang="zh-TW" altLang="en-US" sz="1800" dirty="0"/>
              <a:t>號公告）</a:t>
            </a:r>
            <a:r>
              <a:rPr kumimoji="1" lang="en-US" altLang="zh-TW" sz="2400" dirty="0"/>
              <a:t/>
            </a:r>
            <a:br>
              <a:rPr kumimoji="1" lang="en-US" altLang="zh-TW" sz="2400" dirty="0"/>
            </a:br>
            <a:r>
              <a:rPr kumimoji="1" lang="zh-TW" altLang="en-US" sz="2400" dirty="0"/>
              <a:t>　按月計酬每月</a:t>
            </a:r>
            <a:r>
              <a:rPr kumimoji="1" lang="en-US" altLang="zh-TW" sz="2400" dirty="0"/>
              <a:t>24,000</a:t>
            </a:r>
            <a:r>
              <a:rPr kumimoji="1" lang="zh-TW" altLang="en-US" sz="2400" dirty="0"/>
              <a:t>元。</a:t>
            </a:r>
            <a:r>
              <a:rPr kumimoji="1" lang="en-US" altLang="zh-TW" sz="2400" dirty="0"/>
              <a:t/>
            </a:r>
            <a:br>
              <a:rPr kumimoji="1" lang="en-US" altLang="zh-TW" sz="2400" dirty="0"/>
            </a:br>
            <a:r>
              <a:rPr kumimoji="1" lang="zh-TW" altLang="en-US" sz="2400" dirty="0"/>
              <a:t>　按時計酬每小時</a:t>
            </a:r>
            <a:r>
              <a:rPr kumimoji="1" lang="en-US" altLang="zh-TW" sz="2400" dirty="0"/>
              <a:t>160</a:t>
            </a:r>
            <a:r>
              <a:rPr kumimoji="1" lang="zh-TW" altLang="en-US" sz="2400" dirty="0"/>
              <a:t>元。</a:t>
            </a:r>
            <a:endParaRPr kumimoji="1" lang="en-US" altLang="zh-TW" sz="2400" dirty="0"/>
          </a:p>
          <a:p>
            <a:pPr marL="363538" indent="-342900">
              <a:lnSpc>
                <a:spcPts val="2980"/>
              </a:lnSpc>
              <a:spcBef>
                <a:spcPts val="0"/>
              </a:spcBef>
              <a:spcAft>
                <a:spcPts val="1200"/>
              </a:spcAft>
            </a:pPr>
            <a:r>
              <a:rPr lang="zh-TW" altLang="en-US" sz="2400" dirty="0"/>
              <a:t>一般勞工「按月計酬」且依法定正常工時提供勞務之全時勞工，約定每月工資為基本工資者（現為</a:t>
            </a:r>
            <a:r>
              <a:rPr lang="en-US" altLang="zh-TW" sz="2400" dirty="0"/>
              <a:t>24,000</a:t>
            </a:r>
            <a:r>
              <a:rPr lang="zh-TW" altLang="en-US" sz="2400" dirty="0"/>
              <a:t>元），平日每小時工資額為</a:t>
            </a:r>
            <a:r>
              <a:rPr lang="en-US" altLang="zh-TW" sz="2400" dirty="0"/>
              <a:t>100</a:t>
            </a:r>
            <a:r>
              <a:rPr lang="zh-TW" altLang="en-US" sz="2400" dirty="0"/>
              <a:t>元。</a:t>
            </a:r>
            <a:r>
              <a:rPr lang="en-US" altLang="zh-TW" sz="2400" dirty="0"/>
              <a:t>(24,000 ÷30 ÷8=100)</a:t>
            </a:r>
            <a:br>
              <a:rPr lang="en-US" altLang="zh-TW" sz="2400" dirty="0"/>
            </a:br>
            <a:r>
              <a:rPr kumimoji="1" lang="en-US" altLang="zh-TW" sz="2400" dirty="0"/>
              <a:t/>
            </a:r>
            <a:br>
              <a:rPr kumimoji="1" lang="en-US" altLang="zh-TW" sz="2400" dirty="0"/>
            </a:br>
            <a:endParaRPr kumimoji="1" lang="en-US" altLang="zh-TW" sz="2400" dirty="0"/>
          </a:p>
        </p:txBody>
      </p:sp>
      <p:sp>
        <p:nvSpPr>
          <p:cNvPr id="4" name="向右箭號 3">
            <a:extLst>
              <a:ext uri="{FF2B5EF4-FFF2-40B4-BE49-F238E27FC236}">
                <a16:creationId xmlns:a16="http://schemas.microsoft.com/office/drawing/2014/main" id="{CADCFE9A-F803-4242-A006-12875E950F59}"/>
              </a:ext>
            </a:extLst>
          </p:cNvPr>
          <p:cNvSpPr/>
          <p:nvPr/>
        </p:nvSpPr>
        <p:spPr>
          <a:xfrm>
            <a:off x="3859842" y="3066052"/>
            <a:ext cx="434898" cy="246401"/>
          </a:xfrm>
          <a:prstGeom prst="rightArrow">
            <a:avLst/>
          </a:prstGeom>
          <a:solidFill>
            <a:srgbClr val="4571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Tree>
    <p:extLst>
      <p:ext uri="{BB962C8B-B14F-4D97-AF65-F5344CB8AC3E}">
        <p14:creationId xmlns:p14="http://schemas.microsoft.com/office/powerpoint/2010/main" val="28159335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「基本工資」如何計算？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980"/>
              </a:lnSpc>
              <a:spcBef>
                <a:spcPts val="0"/>
              </a:spcBef>
              <a:spcAft>
                <a:spcPts val="1200"/>
              </a:spcAft>
            </a:pPr>
            <a:r>
              <a:rPr lang="zh-TW" altLang="en-US" sz="2400" dirty="0"/>
              <a:t>適用勞基法</a:t>
            </a:r>
            <a:r>
              <a:rPr lang="en-US" altLang="zh-TW" sz="2400" dirty="0"/>
              <a:t>84-1</a:t>
            </a:r>
            <a:r>
              <a:rPr lang="zh-TW" altLang="en-US" sz="2400" dirty="0"/>
              <a:t>之工作者基本工資如何計算（月薪制）？</a:t>
            </a:r>
            <a:endParaRPr lang="en-US" altLang="zh-TW" sz="2400" dirty="0"/>
          </a:p>
          <a:p>
            <a:pPr marL="360363" indent="0">
              <a:lnSpc>
                <a:spcPts val="2980"/>
              </a:lnSpc>
              <a:spcBef>
                <a:spcPts val="0"/>
              </a:spcBef>
              <a:spcAft>
                <a:spcPts val="1200"/>
              </a:spcAft>
              <a:buNone/>
            </a:pPr>
            <a:r>
              <a:rPr lang="zh-TW" altLang="en-US" sz="2400" dirty="0"/>
              <a:t>勞雇雙方如約定「按月計酬」且經核備之每月正常工作時數為</a:t>
            </a:r>
            <a:r>
              <a:rPr lang="en-US" altLang="zh-TW" sz="2400" dirty="0"/>
              <a:t>240</a:t>
            </a:r>
            <a:r>
              <a:rPr lang="zh-TW" altLang="en-US" sz="2400" dirty="0"/>
              <a:t>小時者，於檢視是否符合基本工資規定時，應以</a:t>
            </a:r>
            <a:r>
              <a:rPr lang="en-US" altLang="zh-TW" sz="2400" dirty="0"/>
              <a:t>24,000</a:t>
            </a:r>
            <a:r>
              <a:rPr lang="zh-TW" altLang="en-US" sz="2400" dirty="0"/>
              <a:t>元加上</a:t>
            </a:r>
            <a:r>
              <a:rPr lang="en-US" altLang="zh-TW" sz="2400" dirty="0"/>
              <a:t>100</a:t>
            </a:r>
            <a:r>
              <a:rPr lang="zh-TW" altLang="en-US" sz="2400" dirty="0"/>
              <a:t>元乘以（</a:t>
            </a:r>
            <a:r>
              <a:rPr lang="en-US" altLang="zh-TW" sz="2400" dirty="0"/>
              <a:t>240-174</a:t>
            </a:r>
            <a:r>
              <a:rPr lang="zh-TW" altLang="en-US" sz="2400" dirty="0"/>
              <a:t>）小時之總額</a:t>
            </a:r>
            <a:r>
              <a:rPr lang="en-US" altLang="zh-TW" sz="2400" dirty="0"/>
              <a:t>30,600</a:t>
            </a:r>
            <a:r>
              <a:rPr lang="zh-TW" altLang="en-US" sz="2400" dirty="0"/>
              <a:t>元為其基準。</a:t>
            </a:r>
            <a:r>
              <a:rPr lang="en-US" altLang="zh-TW" sz="2400" dirty="0"/>
              <a:t/>
            </a:r>
            <a:br>
              <a:rPr lang="en-US" altLang="zh-TW" sz="2400" dirty="0"/>
            </a:br>
            <a:r>
              <a:rPr lang="en-US" altLang="zh-TW" sz="2400" dirty="0"/>
              <a:t/>
            </a:r>
            <a:br>
              <a:rPr lang="en-US" altLang="zh-TW" sz="2400" dirty="0"/>
            </a:br>
            <a:r>
              <a:rPr lang="zh-TW" altLang="en-US" sz="2400" dirty="0"/>
              <a:t>公式：</a:t>
            </a:r>
            <a:r>
              <a:rPr lang="en-US" altLang="zh-TW" sz="2400" dirty="0"/>
              <a:t/>
            </a:r>
            <a:br>
              <a:rPr lang="en-US" altLang="zh-TW" sz="2400" dirty="0"/>
            </a:br>
            <a:endParaRPr kumimoji="1" lang="en-US" altLang="zh-TW" sz="2400" dirty="0"/>
          </a:p>
        </p:txBody>
      </p:sp>
      <p:sp>
        <p:nvSpPr>
          <p:cNvPr id="5" name="文字方塊 4">
            <a:extLst>
              <a:ext uri="{FF2B5EF4-FFF2-40B4-BE49-F238E27FC236}">
                <a16:creationId xmlns:a16="http://schemas.microsoft.com/office/drawing/2014/main" id="{E8D77EA0-6567-5D4D-9951-C5D3E06025F0}"/>
              </a:ext>
            </a:extLst>
          </p:cNvPr>
          <p:cNvSpPr txBox="1"/>
          <p:nvPr/>
        </p:nvSpPr>
        <p:spPr>
          <a:xfrm>
            <a:off x="1024588" y="5164915"/>
            <a:ext cx="10142520" cy="400110"/>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spcBef>
                <a:spcPts val="600"/>
              </a:spcBef>
            </a:pPr>
            <a:r>
              <a:rPr lang="zh-TW" altLang="en-US" sz="2000" dirty="0"/>
              <a:t>一般勞工基本工資（月薪）＋一般勞工平日每小時工資Ｘ（核備每月正常工時</a:t>
            </a:r>
            <a:r>
              <a:rPr lang="en-US" altLang="zh-TW" sz="2000" dirty="0"/>
              <a:t>-174</a:t>
            </a:r>
            <a:r>
              <a:rPr lang="zh-TW" altLang="en-US" sz="2000" dirty="0"/>
              <a:t>小時）</a:t>
            </a:r>
            <a:endParaRPr kumimoji="1" lang="zh-TW" altLang="en-US" sz="2000" dirty="0"/>
          </a:p>
        </p:txBody>
      </p:sp>
    </p:spTree>
    <p:extLst>
      <p:ext uri="{BB962C8B-B14F-4D97-AF65-F5344CB8AC3E}">
        <p14:creationId xmlns:p14="http://schemas.microsoft.com/office/powerpoint/2010/main" val="12841960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「基本工資」如何計算？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980"/>
              </a:lnSpc>
              <a:spcBef>
                <a:spcPts val="0"/>
              </a:spcBef>
              <a:spcAft>
                <a:spcPts val="1200"/>
              </a:spcAft>
            </a:pPr>
            <a:r>
              <a:rPr lang="zh-TW" altLang="en-US" sz="2400" dirty="0"/>
              <a:t>「</a:t>
            </a:r>
            <a:r>
              <a:rPr lang="en-US" altLang="zh-TW" sz="2400" dirty="0"/>
              <a:t>174</a:t>
            </a:r>
            <a:r>
              <a:rPr lang="zh-TW" altLang="en-US" sz="2400" dirty="0"/>
              <a:t>小時」從何而來？</a:t>
            </a:r>
            <a:endParaRPr lang="en-US" altLang="zh-TW" sz="2400" dirty="0"/>
          </a:p>
          <a:p>
            <a:pPr marL="360363" indent="0">
              <a:lnSpc>
                <a:spcPts val="2980"/>
              </a:lnSpc>
              <a:spcBef>
                <a:spcPts val="0"/>
              </a:spcBef>
              <a:spcAft>
                <a:spcPts val="1200"/>
              </a:spcAft>
              <a:buNone/>
            </a:pPr>
            <a:r>
              <a:rPr kumimoji="1" lang="zh-TW" altLang="en-US" sz="2400" dirty="0"/>
              <a:t>勞基法中對一般勞工，並沒有「每月正常工時」的規範。</a:t>
            </a:r>
            <a:r>
              <a:rPr kumimoji="1" lang="en-US" altLang="zh-TW" sz="2400" dirty="0"/>
              <a:t/>
            </a:r>
            <a:br>
              <a:rPr kumimoji="1" lang="en-US" altLang="zh-TW" sz="2400" dirty="0"/>
            </a:br>
            <a:r>
              <a:rPr kumimoji="1" lang="zh-TW" altLang="en-US" sz="2400" dirty="0"/>
              <a:t>一般勞工適用勞基法</a:t>
            </a:r>
            <a:r>
              <a:rPr kumimoji="1" lang="en-US" altLang="zh-TW" sz="2400" dirty="0"/>
              <a:t>§30</a:t>
            </a:r>
            <a:r>
              <a:rPr kumimoji="1" lang="zh-TW" altLang="en-US" sz="2400" dirty="0"/>
              <a:t>「每日正常工時</a:t>
            </a:r>
            <a:r>
              <a:rPr kumimoji="1" lang="en-US" altLang="zh-TW" sz="2400" dirty="0"/>
              <a:t>8</a:t>
            </a:r>
            <a:r>
              <a:rPr kumimoji="1" lang="zh-TW" altLang="en-US" sz="2400" dirty="0"/>
              <a:t>小時」、</a:t>
            </a:r>
            <a:r>
              <a:rPr kumimoji="1" lang="en-US" altLang="zh-TW" sz="2400" dirty="0"/>
              <a:t>§36</a:t>
            </a:r>
            <a:r>
              <a:rPr kumimoji="1" lang="zh-TW" altLang="en-US" sz="2400" dirty="0"/>
              <a:t>「</a:t>
            </a:r>
            <a:r>
              <a:rPr kumimoji="1" lang="en-US" altLang="zh-TW" sz="2400" dirty="0"/>
              <a:t>7</a:t>
            </a:r>
            <a:r>
              <a:rPr kumimoji="1" lang="zh-TW" altLang="en-US" sz="2400" dirty="0"/>
              <a:t>日中有</a:t>
            </a:r>
            <a:r>
              <a:rPr kumimoji="1" lang="en-US" altLang="zh-TW" sz="2400" dirty="0"/>
              <a:t>1</a:t>
            </a:r>
            <a:r>
              <a:rPr kumimoji="1" lang="zh-TW" altLang="en-US" sz="2400" dirty="0"/>
              <a:t>天例假</a:t>
            </a:r>
            <a:r>
              <a:rPr kumimoji="1" lang="en-US" altLang="zh-TW" sz="2400" dirty="0"/>
              <a:t>1</a:t>
            </a:r>
            <a:r>
              <a:rPr kumimoji="1" lang="zh-TW" altLang="en-US" sz="2400" dirty="0"/>
              <a:t>天休假」者，「每月正常工時」大約是</a:t>
            </a:r>
            <a:r>
              <a:rPr kumimoji="1" lang="en-US" altLang="zh-TW" sz="2400" dirty="0"/>
              <a:t>174</a:t>
            </a:r>
            <a:r>
              <a:rPr kumimoji="1" lang="zh-TW" altLang="en-US" sz="2400" dirty="0"/>
              <a:t>小時。</a:t>
            </a:r>
            <a:endParaRPr kumimoji="1" lang="en-US" altLang="zh-TW" sz="2400" dirty="0"/>
          </a:p>
          <a:p>
            <a:pPr marL="360363" indent="0">
              <a:lnSpc>
                <a:spcPts val="2980"/>
              </a:lnSpc>
              <a:spcBef>
                <a:spcPts val="0"/>
              </a:spcBef>
              <a:spcAft>
                <a:spcPts val="1200"/>
              </a:spcAft>
              <a:buNone/>
            </a:pPr>
            <a:r>
              <a:rPr kumimoji="1" lang="zh-TW" altLang="en-US" sz="2400" dirty="0"/>
              <a:t>「</a:t>
            </a:r>
            <a:r>
              <a:rPr kumimoji="1" lang="en-US" altLang="zh-TW" sz="2400" dirty="0"/>
              <a:t>174</a:t>
            </a:r>
            <a:r>
              <a:rPr kumimoji="1" lang="zh-TW" altLang="en-US" sz="2400" dirty="0"/>
              <a:t>」的計算是，每年</a:t>
            </a:r>
            <a:r>
              <a:rPr kumimoji="1" lang="en-US" altLang="zh-TW" sz="2400" dirty="0"/>
              <a:t>365</a:t>
            </a:r>
            <a:r>
              <a:rPr kumimoji="1" lang="zh-TW" altLang="en-US" sz="2400" dirty="0"/>
              <a:t>天扣除每年</a:t>
            </a:r>
            <a:r>
              <a:rPr kumimoji="1" lang="en-US" altLang="zh-TW" sz="2400" dirty="0"/>
              <a:t>52</a:t>
            </a:r>
            <a:r>
              <a:rPr kumimoji="1" lang="zh-TW" altLang="en-US" sz="2400" dirty="0"/>
              <a:t>週中各有</a:t>
            </a:r>
            <a:r>
              <a:rPr kumimoji="1" lang="en-US" altLang="zh-TW" sz="2400" dirty="0"/>
              <a:t>1</a:t>
            </a:r>
            <a:r>
              <a:rPr kumimoji="1" lang="zh-TW" altLang="en-US" sz="2400" dirty="0"/>
              <a:t>例</a:t>
            </a:r>
            <a:r>
              <a:rPr kumimoji="1" lang="en-US" altLang="zh-TW" sz="2400" dirty="0"/>
              <a:t>1</a:t>
            </a:r>
            <a:r>
              <a:rPr kumimoji="1" lang="zh-TW" altLang="en-US" sz="2400" dirty="0"/>
              <a:t>休後有</a:t>
            </a:r>
            <a:r>
              <a:rPr kumimoji="1" lang="en-US" altLang="zh-TW" sz="2400" dirty="0"/>
              <a:t>261</a:t>
            </a:r>
            <a:r>
              <a:rPr kumimoji="1" lang="zh-TW" altLang="en-US" sz="2400" dirty="0"/>
              <a:t>天工作日，每個月</a:t>
            </a:r>
            <a:r>
              <a:rPr kumimoji="1" lang="en-US" altLang="zh-TW" sz="2400" dirty="0"/>
              <a:t>21.75</a:t>
            </a:r>
            <a:r>
              <a:rPr kumimoji="1" lang="zh-TW" altLang="en-US" sz="2400" dirty="0"/>
              <a:t>個工作日乘上正常工時</a:t>
            </a:r>
            <a:r>
              <a:rPr kumimoji="1" lang="en-US" altLang="zh-TW" sz="2400" dirty="0"/>
              <a:t>8</a:t>
            </a:r>
            <a:r>
              <a:rPr kumimoji="1" lang="zh-TW" altLang="en-US" sz="2400" dirty="0"/>
              <a:t>小時等於</a:t>
            </a:r>
            <a:r>
              <a:rPr kumimoji="1" lang="en-US" altLang="zh-TW" sz="2400" dirty="0"/>
              <a:t>174</a:t>
            </a:r>
            <a:r>
              <a:rPr kumimoji="1" lang="zh-TW" altLang="en-US" sz="2400" dirty="0"/>
              <a:t>。</a:t>
            </a:r>
            <a:endParaRPr kumimoji="1" lang="en-US" altLang="zh-TW" sz="2400" dirty="0"/>
          </a:p>
          <a:p>
            <a:pPr marL="360363" indent="-350838">
              <a:lnSpc>
                <a:spcPts val="2980"/>
              </a:lnSpc>
              <a:spcBef>
                <a:spcPts val="0"/>
              </a:spcBef>
              <a:spcAft>
                <a:spcPts val="1200"/>
              </a:spcAft>
            </a:pPr>
            <a:r>
              <a:rPr kumimoji="1" lang="zh-TW" altLang="en-US" sz="2400" dirty="0"/>
              <a:t>保全人員在符合前述</a:t>
            </a:r>
            <a:r>
              <a:rPr kumimoji="1" lang="en-US" altLang="zh-TW" sz="2400" dirty="0"/>
              <a:t>《</a:t>
            </a:r>
            <a:r>
              <a:rPr kumimoji="1" lang="zh-TW" altLang="en-US" sz="2400" dirty="0"/>
              <a:t>工時指引</a:t>
            </a:r>
            <a:r>
              <a:rPr kumimoji="1" lang="en-US" altLang="zh-TW" sz="2400" dirty="0"/>
              <a:t>》</a:t>
            </a:r>
            <a:r>
              <a:rPr kumimoji="1" lang="zh-TW" altLang="en-US" sz="2400" dirty="0"/>
              <a:t>規定下，每月正常工時為</a:t>
            </a:r>
            <a:r>
              <a:rPr kumimoji="1" lang="en-US" altLang="zh-TW" sz="2400" dirty="0"/>
              <a:t>240</a:t>
            </a:r>
            <a:r>
              <a:rPr kumimoji="1" lang="zh-TW" altLang="en-US" sz="2400" dirty="0"/>
              <a:t>小時，其「第</a:t>
            </a:r>
            <a:r>
              <a:rPr kumimoji="1" lang="en-US" altLang="zh-TW" sz="2400" dirty="0"/>
              <a:t>175</a:t>
            </a:r>
            <a:r>
              <a:rPr kumimoji="1" lang="zh-TW" altLang="en-US" sz="2400" dirty="0"/>
              <a:t>小時」到「第</a:t>
            </a:r>
            <a:r>
              <a:rPr kumimoji="1" lang="en-US" altLang="zh-TW" sz="2400" dirty="0"/>
              <a:t>240</a:t>
            </a:r>
            <a:r>
              <a:rPr kumimoji="1" lang="zh-TW" altLang="en-US" sz="2400" dirty="0"/>
              <a:t>小時」間的工時，</a:t>
            </a:r>
            <a:r>
              <a:rPr kumimoji="1" lang="zh-TW" altLang="en-US" sz="2400" b="1" u="sng" dirty="0"/>
              <a:t>為「比一般勞工正常工時多」、但又「不是延長工時（加班）」的情況</a:t>
            </a:r>
            <a:r>
              <a:rPr kumimoji="1" lang="zh-TW" altLang="en-US" sz="2400" dirty="0"/>
              <a:t>。</a:t>
            </a:r>
            <a:endParaRPr kumimoji="1" lang="en-US" altLang="zh-TW" sz="2400" dirty="0"/>
          </a:p>
        </p:txBody>
      </p:sp>
    </p:spTree>
    <p:extLst>
      <p:ext uri="{BB962C8B-B14F-4D97-AF65-F5344CB8AC3E}">
        <p14:creationId xmlns:p14="http://schemas.microsoft.com/office/powerpoint/2010/main" val="3066505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「加班費」如何計算？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980"/>
              </a:lnSpc>
              <a:spcBef>
                <a:spcPts val="0"/>
              </a:spcBef>
              <a:spcAft>
                <a:spcPts val="1200"/>
              </a:spcAft>
            </a:pPr>
            <a:r>
              <a:rPr lang="zh-TW" altLang="en-US" sz="2400" dirty="0"/>
              <a:t>適用勞基法</a:t>
            </a:r>
            <a:r>
              <a:rPr lang="en-US" altLang="zh-TW" sz="2400" dirty="0"/>
              <a:t>84-1</a:t>
            </a:r>
            <a:r>
              <a:rPr lang="zh-TW" altLang="en-US" sz="2400" dirty="0"/>
              <a:t>之工作者加班費如何計算（月薪制）？</a:t>
            </a:r>
            <a:endParaRPr lang="en-US" altLang="zh-TW" sz="2400" dirty="0"/>
          </a:p>
          <a:p>
            <a:pPr marL="360363" indent="0">
              <a:lnSpc>
                <a:spcPts val="2980"/>
              </a:lnSpc>
              <a:spcBef>
                <a:spcPts val="0"/>
              </a:spcBef>
              <a:spcAft>
                <a:spcPts val="1200"/>
              </a:spcAft>
              <a:buNone/>
            </a:pPr>
            <a:r>
              <a:rPr lang="zh-TW" altLang="en-US" sz="2400" dirty="0"/>
              <a:t>要計算加班費則需計算出「平日每小時工資額」，再依照勞基法</a:t>
            </a:r>
            <a:r>
              <a:rPr kumimoji="1" lang="en-US" altLang="zh-TW" sz="2400" dirty="0"/>
              <a:t>§24</a:t>
            </a:r>
            <a:r>
              <a:rPr kumimoji="1" lang="zh-TW" altLang="en-US" sz="2400" dirty="0"/>
              <a:t>、</a:t>
            </a:r>
            <a:r>
              <a:rPr kumimoji="1" lang="en-US" altLang="zh-TW" sz="2400" dirty="0"/>
              <a:t> § 39</a:t>
            </a:r>
            <a:r>
              <a:rPr kumimoji="1" lang="zh-TW" altLang="en-US" sz="2400" dirty="0"/>
              <a:t>規定計算加班費</a:t>
            </a:r>
            <a:r>
              <a:rPr lang="zh-TW" altLang="en-US" sz="2400" dirty="0"/>
              <a:t>。</a:t>
            </a:r>
            <a:r>
              <a:rPr lang="en-US" altLang="zh-TW" sz="2400" dirty="0"/>
              <a:t/>
            </a:r>
            <a:br>
              <a:rPr lang="en-US" altLang="zh-TW" sz="2400" dirty="0"/>
            </a:br>
            <a:r>
              <a:rPr lang="zh-TW" altLang="en-US" sz="2400" dirty="0"/>
              <a:t>以月工資總額</a:t>
            </a:r>
            <a:r>
              <a:rPr lang="en-US" altLang="zh-TW" sz="2400" dirty="0"/>
              <a:t>30,600</a:t>
            </a:r>
            <a:r>
              <a:rPr lang="zh-TW" altLang="en-US" sz="2400" dirty="0"/>
              <a:t>元核備每月工作時間</a:t>
            </a:r>
            <a:r>
              <a:rPr lang="en-US" altLang="zh-TW" sz="2400" dirty="0"/>
              <a:t>240</a:t>
            </a:r>
            <a:r>
              <a:rPr lang="zh-TW" altLang="en-US" sz="2400" dirty="0"/>
              <a:t>小時為例：</a:t>
            </a:r>
            <a:r>
              <a:rPr lang="en-US" altLang="zh-TW" sz="2400" dirty="0"/>
              <a:t/>
            </a:r>
            <a:br>
              <a:rPr lang="en-US" altLang="zh-TW" sz="2400" dirty="0"/>
            </a:br>
            <a:r>
              <a:rPr lang="zh-TW" altLang="en-US" sz="2400" dirty="0"/>
              <a:t>「平日每小時工資額」為：</a:t>
            </a:r>
            <a:r>
              <a:rPr lang="en-US" altLang="zh-TW" sz="2400" dirty="0"/>
              <a:t>30,600 ÷ [240+(240-174) ]= 100</a:t>
            </a:r>
            <a:br>
              <a:rPr lang="en-US" altLang="zh-TW" sz="2400" dirty="0"/>
            </a:br>
            <a:r>
              <a:rPr lang="en-US" altLang="zh-TW" sz="2400" dirty="0"/>
              <a:t/>
            </a:r>
            <a:br>
              <a:rPr lang="en-US" altLang="zh-TW" sz="2400" dirty="0"/>
            </a:br>
            <a:r>
              <a:rPr lang="zh-TW" altLang="en-US" sz="2400" dirty="0"/>
              <a:t>公式：</a:t>
            </a:r>
            <a:r>
              <a:rPr lang="en-US" altLang="zh-TW" sz="2400" dirty="0"/>
              <a:t/>
            </a:r>
            <a:br>
              <a:rPr lang="en-US" altLang="zh-TW" sz="2400" dirty="0"/>
            </a:br>
            <a:endParaRPr kumimoji="1" lang="en-US" altLang="zh-TW" sz="2400" dirty="0"/>
          </a:p>
        </p:txBody>
      </p:sp>
      <p:sp>
        <p:nvSpPr>
          <p:cNvPr id="5" name="文字方塊 4">
            <a:extLst>
              <a:ext uri="{FF2B5EF4-FFF2-40B4-BE49-F238E27FC236}">
                <a16:creationId xmlns:a16="http://schemas.microsoft.com/office/drawing/2014/main" id="{E8D77EA0-6567-5D4D-9951-C5D3E06025F0}"/>
              </a:ext>
            </a:extLst>
          </p:cNvPr>
          <p:cNvSpPr txBox="1"/>
          <p:nvPr/>
        </p:nvSpPr>
        <p:spPr>
          <a:xfrm>
            <a:off x="2603546" y="5372732"/>
            <a:ext cx="6984604" cy="461665"/>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pPr algn="ctr">
              <a:spcBef>
                <a:spcPts val="600"/>
              </a:spcBef>
            </a:pPr>
            <a:r>
              <a:rPr lang="zh-TW" altLang="en-US" sz="2400" dirty="0"/>
              <a:t>月工資額</a:t>
            </a:r>
            <a:r>
              <a:rPr lang="en-US" altLang="zh-TW" sz="2400" dirty="0"/>
              <a:t>÷[ 240+ (</a:t>
            </a:r>
            <a:r>
              <a:rPr lang="zh-TW" altLang="en-US" sz="2400" dirty="0"/>
              <a:t>經核備之每月正常工作時數</a:t>
            </a:r>
            <a:r>
              <a:rPr lang="en-US" altLang="zh-TW" sz="2400" dirty="0"/>
              <a:t>-174)]</a:t>
            </a:r>
            <a:endParaRPr kumimoji="1" lang="zh-TW" altLang="en-US" sz="2400" dirty="0"/>
          </a:p>
        </p:txBody>
      </p:sp>
    </p:spTree>
    <p:extLst>
      <p:ext uri="{BB962C8B-B14F-4D97-AF65-F5344CB8AC3E}">
        <p14:creationId xmlns:p14="http://schemas.microsoft.com/office/powerpoint/2010/main" val="100932066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「基本工資」如何計算？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980"/>
              </a:lnSpc>
              <a:spcBef>
                <a:spcPts val="0"/>
              </a:spcBef>
              <a:spcAft>
                <a:spcPts val="1200"/>
              </a:spcAft>
            </a:pPr>
            <a:r>
              <a:rPr lang="zh-TW" altLang="en-US" sz="2400" dirty="0"/>
              <a:t>算算看：</a:t>
            </a:r>
            <a:endParaRPr lang="en-US" altLang="zh-TW" sz="2400" dirty="0"/>
          </a:p>
        </p:txBody>
      </p:sp>
      <p:pic>
        <p:nvPicPr>
          <p:cNvPr id="5" name="圖形 4" descr="男人 以實心填滿">
            <a:extLst>
              <a:ext uri="{FF2B5EF4-FFF2-40B4-BE49-F238E27FC236}">
                <a16:creationId xmlns:a16="http://schemas.microsoft.com/office/drawing/2014/main" id="{D9A37BC7-8A71-A145-97E6-8C16B5CA18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451264" y="3580616"/>
            <a:ext cx="1790700" cy="1790700"/>
          </a:xfrm>
          <a:prstGeom prst="rect">
            <a:avLst/>
          </a:prstGeom>
        </p:spPr>
      </p:pic>
      <p:sp>
        <p:nvSpPr>
          <p:cNvPr id="6" name="文字方塊 5">
            <a:extLst>
              <a:ext uri="{FF2B5EF4-FFF2-40B4-BE49-F238E27FC236}">
                <a16:creationId xmlns:a16="http://schemas.microsoft.com/office/drawing/2014/main" id="{B8CE7E7E-6F17-7649-A83A-61E98281CEB7}"/>
              </a:ext>
            </a:extLst>
          </p:cNvPr>
          <p:cNvSpPr txBox="1"/>
          <p:nvPr/>
        </p:nvSpPr>
        <p:spPr>
          <a:xfrm>
            <a:off x="1943100" y="5390213"/>
            <a:ext cx="966354" cy="461665"/>
          </a:xfrm>
          <a:prstGeom prst="rect">
            <a:avLst/>
          </a:prstGeom>
          <a:noFill/>
        </p:spPr>
        <p:txBody>
          <a:bodyPr wrap="square" rtlCol="0">
            <a:spAutoFit/>
          </a:bodyPr>
          <a:lstStyle/>
          <a:p>
            <a:r>
              <a:rPr kumimoji="1" lang="zh-TW" altLang="en-US" sz="2400" dirty="0"/>
              <a:t>小明</a:t>
            </a:r>
          </a:p>
        </p:txBody>
      </p:sp>
      <p:pic>
        <p:nvPicPr>
          <p:cNvPr id="9" name="圖形 8" descr="建築物 以實心填滿">
            <a:extLst>
              <a:ext uri="{FF2B5EF4-FFF2-40B4-BE49-F238E27FC236}">
                <a16:creationId xmlns:a16="http://schemas.microsoft.com/office/drawing/2014/main" id="{7504D592-F3E5-084B-8CB8-0C2955DB6171}"/>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733079" y="3461120"/>
            <a:ext cx="1929093" cy="1929093"/>
          </a:xfrm>
          <a:prstGeom prst="rect">
            <a:avLst/>
          </a:prstGeom>
        </p:spPr>
      </p:pic>
      <p:sp>
        <p:nvSpPr>
          <p:cNvPr id="11" name="文字方塊 10">
            <a:extLst>
              <a:ext uri="{FF2B5EF4-FFF2-40B4-BE49-F238E27FC236}">
                <a16:creationId xmlns:a16="http://schemas.microsoft.com/office/drawing/2014/main" id="{C3169296-55B8-6948-9BA4-FB851457D829}"/>
              </a:ext>
            </a:extLst>
          </p:cNvPr>
          <p:cNvSpPr txBox="1"/>
          <p:nvPr/>
        </p:nvSpPr>
        <p:spPr>
          <a:xfrm>
            <a:off x="3861205" y="5371316"/>
            <a:ext cx="1723549" cy="461665"/>
          </a:xfrm>
          <a:prstGeom prst="rect">
            <a:avLst/>
          </a:prstGeom>
          <a:noFill/>
        </p:spPr>
        <p:txBody>
          <a:bodyPr wrap="none" rtlCol="0">
            <a:spAutoFit/>
          </a:bodyPr>
          <a:lstStyle/>
          <a:p>
            <a:r>
              <a:rPr kumimoji="1" lang="zh-TW" altLang="en-US" sz="2400" dirty="0"/>
              <a:t>Ａ保全公司</a:t>
            </a:r>
          </a:p>
        </p:txBody>
      </p:sp>
      <p:sp>
        <p:nvSpPr>
          <p:cNvPr id="12" name="向右箭號 11">
            <a:extLst>
              <a:ext uri="{FF2B5EF4-FFF2-40B4-BE49-F238E27FC236}">
                <a16:creationId xmlns:a16="http://schemas.microsoft.com/office/drawing/2014/main" id="{B75E645E-5425-4F4D-B0F8-42C1E1ADAC6B}"/>
              </a:ext>
            </a:extLst>
          </p:cNvPr>
          <p:cNvSpPr/>
          <p:nvPr/>
        </p:nvSpPr>
        <p:spPr>
          <a:xfrm>
            <a:off x="3175642" y="4316419"/>
            <a:ext cx="477982" cy="326366"/>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
        <p:nvSpPr>
          <p:cNvPr id="13" name="文字方塊 12">
            <a:extLst>
              <a:ext uri="{FF2B5EF4-FFF2-40B4-BE49-F238E27FC236}">
                <a16:creationId xmlns:a16="http://schemas.microsoft.com/office/drawing/2014/main" id="{1207EC43-9351-9E4D-B7D8-8567A9FD281B}"/>
              </a:ext>
            </a:extLst>
          </p:cNvPr>
          <p:cNvSpPr txBox="1"/>
          <p:nvPr/>
        </p:nvSpPr>
        <p:spPr>
          <a:xfrm>
            <a:off x="6252469" y="3539113"/>
            <a:ext cx="4799014" cy="2308324"/>
          </a:xfrm>
          <a:prstGeom prst="rect">
            <a:avLst/>
          </a:prstGeom>
          <a:noFill/>
        </p:spPr>
        <p:txBody>
          <a:bodyPr wrap="square" rtlCol="0">
            <a:spAutoFit/>
          </a:bodyPr>
          <a:lstStyle/>
          <a:p>
            <a:r>
              <a:rPr kumimoji="1" lang="zh-TW" altLang="en-US" sz="2400" dirty="0"/>
              <a:t>雙方約定</a:t>
            </a:r>
            <a:r>
              <a:rPr lang="zh-TW" altLang="en-US" sz="2400" dirty="0"/>
              <a:t>每月約定並經核備之正常工作時數為</a:t>
            </a:r>
            <a:r>
              <a:rPr lang="en-US" altLang="zh-TW" sz="2400" dirty="0"/>
              <a:t>220</a:t>
            </a:r>
            <a:r>
              <a:rPr lang="zh-TW" altLang="en-US" sz="2400" dirty="0"/>
              <a:t>小時（每日</a:t>
            </a:r>
            <a:r>
              <a:rPr lang="en-US" altLang="zh-TW" sz="2400" dirty="0"/>
              <a:t>10</a:t>
            </a:r>
            <a:r>
              <a:rPr lang="zh-TW" altLang="en-US" sz="2400" dirty="0"/>
              <a:t>小時），每月薪資</a:t>
            </a:r>
            <a:r>
              <a:rPr lang="en-US" altLang="zh-TW" sz="2400" dirty="0"/>
              <a:t>30,030</a:t>
            </a:r>
            <a:r>
              <a:rPr lang="zh-TW" altLang="en-US" sz="2400" dirty="0"/>
              <a:t>元，請問：</a:t>
            </a:r>
            <a:endParaRPr lang="en-US" altLang="zh-TW" sz="2400" dirty="0"/>
          </a:p>
          <a:p>
            <a:pPr marL="342900" indent="-209550">
              <a:buFont typeface="+mj-lt"/>
              <a:buAutoNum type="arabicPeriod"/>
            </a:pPr>
            <a:r>
              <a:rPr lang="zh-TW" altLang="en-US" sz="2400" dirty="0"/>
              <a:t>該薪資約定是否合法？</a:t>
            </a:r>
            <a:endParaRPr lang="en-US" altLang="zh-TW" sz="2400" dirty="0"/>
          </a:p>
          <a:p>
            <a:pPr marL="342900" indent="-209550">
              <a:buFont typeface="+mj-lt"/>
              <a:buAutoNum type="arabicPeriod"/>
            </a:pPr>
            <a:r>
              <a:rPr lang="zh-TW" altLang="en-US" sz="2400" dirty="0"/>
              <a:t>若薪資合法，小明於國定假日出勤工資應如何計算？</a:t>
            </a:r>
            <a:endParaRPr lang="en-US" altLang="zh-TW" sz="2400" dirty="0"/>
          </a:p>
        </p:txBody>
      </p:sp>
    </p:spTree>
    <p:extLst>
      <p:ext uri="{BB962C8B-B14F-4D97-AF65-F5344CB8AC3E}">
        <p14:creationId xmlns:p14="http://schemas.microsoft.com/office/powerpoint/2010/main" val="155134930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「基本工資」如何計算？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880"/>
              </a:lnSpc>
              <a:spcBef>
                <a:spcPts val="0"/>
              </a:spcBef>
              <a:spcAft>
                <a:spcPts val="600"/>
              </a:spcAft>
            </a:pPr>
            <a:r>
              <a:rPr lang="zh-TW" altLang="en-US" sz="2400" dirty="0"/>
              <a:t>算算看：</a:t>
            </a:r>
            <a:endParaRPr lang="en-US" altLang="zh-TW" sz="2400" dirty="0"/>
          </a:p>
          <a:p>
            <a:pPr marL="846138" indent="-217488">
              <a:lnSpc>
                <a:spcPts val="2880"/>
              </a:lnSpc>
              <a:spcAft>
                <a:spcPts val="600"/>
              </a:spcAft>
              <a:buFont typeface="+mj-lt"/>
              <a:buAutoNum type="arabicPeriod"/>
            </a:pPr>
            <a:r>
              <a:rPr lang="zh-TW" altLang="en-US" sz="2400" dirty="0"/>
              <a:t>雙方約定薪資</a:t>
            </a:r>
            <a:r>
              <a:rPr lang="en-US" altLang="zh-TW" sz="2400" dirty="0"/>
              <a:t>30,030</a:t>
            </a:r>
            <a:r>
              <a:rPr lang="zh-TW" altLang="en-US" sz="2400" dirty="0"/>
              <a:t>元，合法。</a:t>
            </a:r>
            <a:r>
              <a:rPr lang="en-US" altLang="zh-TW" sz="2400" dirty="0"/>
              <a:t/>
            </a:r>
            <a:br>
              <a:rPr lang="en-US" altLang="zh-TW" sz="2400" dirty="0"/>
            </a:br>
            <a:r>
              <a:rPr lang="en-US" altLang="zh-TW" sz="2400" dirty="0"/>
              <a:t>24,000+100X(220-174)=28,600</a:t>
            </a:r>
            <a:r>
              <a:rPr lang="zh-TW" altLang="en-US" sz="2400" dirty="0"/>
              <a:t>。</a:t>
            </a:r>
            <a:endParaRPr lang="en-US" altLang="zh-TW" sz="2400" dirty="0"/>
          </a:p>
          <a:p>
            <a:pPr marL="846138" indent="-217488">
              <a:lnSpc>
                <a:spcPts val="2880"/>
              </a:lnSpc>
              <a:spcAft>
                <a:spcPts val="600"/>
              </a:spcAft>
              <a:buFont typeface="+mj-lt"/>
              <a:buAutoNum type="arabicPeriod"/>
            </a:pPr>
            <a:r>
              <a:rPr lang="zh-TW" altLang="en-US" sz="2400" dirty="0"/>
              <a:t>小明於國定假日出勤工資，Ａ公司應加給</a:t>
            </a:r>
            <a:r>
              <a:rPr lang="en-US" altLang="zh-TW" sz="2400" dirty="0"/>
              <a:t>1,050</a:t>
            </a:r>
            <a:r>
              <a:rPr lang="zh-TW" altLang="en-US" sz="2400" dirty="0"/>
              <a:t>元：</a:t>
            </a:r>
            <a:r>
              <a:rPr lang="en-US" altLang="zh-TW" sz="2400" dirty="0"/>
              <a:t/>
            </a:r>
            <a:br>
              <a:rPr lang="en-US" altLang="zh-TW" sz="2400" dirty="0"/>
            </a:br>
            <a:r>
              <a:rPr lang="zh-TW" altLang="en-US" sz="2400" dirty="0"/>
              <a:t>勞基法</a:t>
            </a:r>
            <a:r>
              <a:rPr kumimoji="1" lang="en-US" altLang="zh-TW" sz="2400" dirty="0"/>
              <a:t>§</a:t>
            </a:r>
            <a:r>
              <a:rPr lang="en-US" altLang="zh-TW" sz="2400" dirty="0"/>
              <a:t>39</a:t>
            </a:r>
            <a:r>
              <a:rPr lang="zh-TW" altLang="en-US" sz="2400" dirty="0"/>
              <a:t>規定「雇主經徵得勞工同意於休假日工作者，工資應加倍發給。」</a:t>
            </a:r>
            <a:r>
              <a:rPr lang="en-US" altLang="zh-TW" sz="2400" dirty="0"/>
              <a:t/>
            </a:r>
            <a:br>
              <a:rPr lang="en-US" altLang="zh-TW" sz="2400" dirty="0"/>
            </a:br>
            <a:r>
              <a:rPr lang="zh-TW" altLang="en-US" sz="2400" dirty="0"/>
              <a:t>平日每小時工資額：</a:t>
            </a:r>
            <a:r>
              <a:rPr lang="en-US" altLang="zh-TW" sz="2400" dirty="0"/>
              <a:t>30,030÷ [240+(220-174) ]= 105</a:t>
            </a:r>
            <a:r>
              <a:rPr lang="zh-TW" altLang="en-US" sz="2400" dirty="0"/>
              <a:t>元</a:t>
            </a:r>
            <a:r>
              <a:rPr lang="en-US" altLang="zh-TW" sz="2400" dirty="0"/>
              <a:t/>
            </a:r>
            <a:br>
              <a:rPr lang="en-US" altLang="zh-TW" sz="2400" dirty="0"/>
            </a:br>
            <a:r>
              <a:rPr lang="zh-TW" altLang="en-US" sz="2400" dirty="0"/>
              <a:t>國定假日出勤工資：</a:t>
            </a:r>
            <a:r>
              <a:rPr lang="en-US" altLang="zh-TW" sz="2400" dirty="0"/>
              <a:t>105×10</a:t>
            </a:r>
            <a:r>
              <a:rPr lang="zh-TW" altLang="en-US" sz="2400" dirty="0"/>
              <a:t>＝</a:t>
            </a:r>
            <a:r>
              <a:rPr lang="en-US" altLang="zh-TW" sz="2400" dirty="0"/>
              <a:t>1,050</a:t>
            </a:r>
            <a:r>
              <a:rPr lang="zh-TW" altLang="en-US" sz="2400" dirty="0"/>
              <a:t>元</a:t>
            </a:r>
            <a:r>
              <a:rPr lang="en-US" altLang="zh-TW" sz="2400" dirty="0"/>
              <a:t/>
            </a:r>
            <a:br>
              <a:rPr lang="en-US" altLang="zh-TW" sz="2400" dirty="0"/>
            </a:br>
            <a:endParaRPr lang="en-US" altLang="zh-TW" sz="2400" dirty="0"/>
          </a:p>
          <a:p>
            <a:pPr marL="363538" indent="-342900">
              <a:lnSpc>
                <a:spcPts val="2880"/>
              </a:lnSpc>
              <a:spcBef>
                <a:spcPts val="0"/>
              </a:spcBef>
              <a:spcAft>
                <a:spcPts val="600"/>
              </a:spcAft>
            </a:pPr>
            <a:endParaRPr lang="en-US" altLang="zh-TW" sz="2400" dirty="0"/>
          </a:p>
        </p:txBody>
      </p:sp>
    </p:spTree>
    <p:extLst>
      <p:ext uri="{BB962C8B-B14F-4D97-AF65-F5344CB8AC3E}">
        <p14:creationId xmlns:p14="http://schemas.microsoft.com/office/powerpoint/2010/main" val="90961142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「加班費」如何計算？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980"/>
              </a:lnSpc>
              <a:spcBef>
                <a:spcPts val="0"/>
              </a:spcBef>
              <a:spcAft>
                <a:spcPts val="1200"/>
              </a:spcAft>
            </a:pPr>
            <a:r>
              <a:rPr lang="zh-TW" altLang="en-US" sz="2400" dirty="0"/>
              <a:t>算算看：</a:t>
            </a:r>
            <a:endParaRPr lang="en-US" altLang="zh-TW" sz="2400" dirty="0"/>
          </a:p>
        </p:txBody>
      </p:sp>
      <p:pic>
        <p:nvPicPr>
          <p:cNvPr id="5" name="圖形 4" descr="男人 以實心填滿">
            <a:extLst>
              <a:ext uri="{FF2B5EF4-FFF2-40B4-BE49-F238E27FC236}">
                <a16:creationId xmlns:a16="http://schemas.microsoft.com/office/drawing/2014/main" id="{D9A37BC7-8A71-A145-97E6-8C16B5CA18FD}"/>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1451264" y="3580616"/>
            <a:ext cx="1790700" cy="1790700"/>
          </a:xfrm>
          <a:prstGeom prst="rect">
            <a:avLst/>
          </a:prstGeom>
        </p:spPr>
      </p:pic>
      <p:sp>
        <p:nvSpPr>
          <p:cNvPr id="6" name="文字方塊 5">
            <a:extLst>
              <a:ext uri="{FF2B5EF4-FFF2-40B4-BE49-F238E27FC236}">
                <a16:creationId xmlns:a16="http://schemas.microsoft.com/office/drawing/2014/main" id="{B8CE7E7E-6F17-7649-A83A-61E98281CEB7}"/>
              </a:ext>
            </a:extLst>
          </p:cNvPr>
          <p:cNvSpPr txBox="1"/>
          <p:nvPr/>
        </p:nvSpPr>
        <p:spPr>
          <a:xfrm>
            <a:off x="1943100" y="5390213"/>
            <a:ext cx="966354" cy="461665"/>
          </a:xfrm>
          <a:prstGeom prst="rect">
            <a:avLst/>
          </a:prstGeom>
          <a:noFill/>
        </p:spPr>
        <p:txBody>
          <a:bodyPr wrap="square" rtlCol="0">
            <a:spAutoFit/>
          </a:bodyPr>
          <a:lstStyle/>
          <a:p>
            <a:r>
              <a:rPr kumimoji="1" lang="zh-TW" altLang="en-US" sz="2400" dirty="0"/>
              <a:t>小明</a:t>
            </a:r>
          </a:p>
        </p:txBody>
      </p:sp>
      <p:pic>
        <p:nvPicPr>
          <p:cNvPr id="9" name="圖形 8" descr="建築物 以實心填滿">
            <a:extLst>
              <a:ext uri="{FF2B5EF4-FFF2-40B4-BE49-F238E27FC236}">
                <a16:creationId xmlns:a16="http://schemas.microsoft.com/office/drawing/2014/main" id="{7504D592-F3E5-084B-8CB8-0C2955DB6171}"/>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733079" y="3461120"/>
            <a:ext cx="1929093" cy="1929093"/>
          </a:xfrm>
          <a:prstGeom prst="rect">
            <a:avLst/>
          </a:prstGeom>
        </p:spPr>
      </p:pic>
      <p:sp>
        <p:nvSpPr>
          <p:cNvPr id="11" name="文字方塊 10">
            <a:extLst>
              <a:ext uri="{FF2B5EF4-FFF2-40B4-BE49-F238E27FC236}">
                <a16:creationId xmlns:a16="http://schemas.microsoft.com/office/drawing/2014/main" id="{C3169296-55B8-6948-9BA4-FB851457D829}"/>
              </a:ext>
            </a:extLst>
          </p:cNvPr>
          <p:cNvSpPr txBox="1"/>
          <p:nvPr/>
        </p:nvSpPr>
        <p:spPr>
          <a:xfrm>
            <a:off x="3861205" y="5371316"/>
            <a:ext cx="1723549" cy="461665"/>
          </a:xfrm>
          <a:prstGeom prst="rect">
            <a:avLst/>
          </a:prstGeom>
          <a:noFill/>
        </p:spPr>
        <p:txBody>
          <a:bodyPr wrap="none" rtlCol="0">
            <a:spAutoFit/>
          </a:bodyPr>
          <a:lstStyle/>
          <a:p>
            <a:r>
              <a:rPr kumimoji="1" lang="zh-TW" altLang="en-US" sz="2400" dirty="0"/>
              <a:t>Ａ保全公司</a:t>
            </a:r>
          </a:p>
        </p:txBody>
      </p:sp>
      <p:sp>
        <p:nvSpPr>
          <p:cNvPr id="12" name="向右箭號 11">
            <a:extLst>
              <a:ext uri="{FF2B5EF4-FFF2-40B4-BE49-F238E27FC236}">
                <a16:creationId xmlns:a16="http://schemas.microsoft.com/office/drawing/2014/main" id="{B75E645E-5425-4F4D-B0F8-42C1E1ADAC6B}"/>
              </a:ext>
            </a:extLst>
          </p:cNvPr>
          <p:cNvSpPr/>
          <p:nvPr/>
        </p:nvSpPr>
        <p:spPr>
          <a:xfrm>
            <a:off x="3175642" y="4316419"/>
            <a:ext cx="477982" cy="326366"/>
          </a:xfrm>
          <a:prstGeom prst="rightArrow">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
        <p:nvSpPr>
          <p:cNvPr id="13" name="文字方塊 12">
            <a:extLst>
              <a:ext uri="{FF2B5EF4-FFF2-40B4-BE49-F238E27FC236}">
                <a16:creationId xmlns:a16="http://schemas.microsoft.com/office/drawing/2014/main" id="{1207EC43-9351-9E4D-B7D8-8567A9FD281B}"/>
              </a:ext>
            </a:extLst>
          </p:cNvPr>
          <p:cNvSpPr txBox="1"/>
          <p:nvPr/>
        </p:nvSpPr>
        <p:spPr>
          <a:xfrm>
            <a:off x="6095848" y="3429000"/>
            <a:ext cx="4799014" cy="2677656"/>
          </a:xfrm>
          <a:prstGeom prst="rect">
            <a:avLst/>
          </a:prstGeom>
          <a:noFill/>
        </p:spPr>
        <p:txBody>
          <a:bodyPr wrap="square" rtlCol="0">
            <a:spAutoFit/>
          </a:bodyPr>
          <a:lstStyle/>
          <a:p>
            <a:r>
              <a:rPr kumimoji="1" lang="zh-TW" altLang="en-US" sz="2400" dirty="0"/>
              <a:t>雙方約定</a:t>
            </a:r>
            <a:r>
              <a:rPr lang="zh-TW" altLang="en-US" sz="2400" dirty="0"/>
              <a:t>每月約定並經核備之正常工作時數為</a:t>
            </a:r>
            <a:r>
              <a:rPr lang="en-US" altLang="zh-TW" sz="2400" dirty="0"/>
              <a:t>240</a:t>
            </a:r>
            <a:r>
              <a:rPr lang="zh-TW" altLang="en-US" sz="2400" dirty="0"/>
              <a:t>小時（每日</a:t>
            </a:r>
            <a:r>
              <a:rPr lang="en-US" altLang="zh-TW" sz="2400" dirty="0"/>
              <a:t>10</a:t>
            </a:r>
            <a:r>
              <a:rPr lang="zh-TW" altLang="en-US" sz="2400" dirty="0"/>
              <a:t>小時），每月薪資</a:t>
            </a:r>
            <a:r>
              <a:rPr lang="en-US" altLang="zh-TW" sz="2400" dirty="0"/>
              <a:t>30,600</a:t>
            </a:r>
            <a:r>
              <a:rPr lang="zh-TW" altLang="en-US" sz="2400" dirty="0"/>
              <a:t>元，請問：倘若小明月休</a:t>
            </a:r>
            <a:r>
              <a:rPr lang="en-US" altLang="zh-TW" sz="2400" dirty="0"/>
              <a:t>6</a:t>
            </a:r>
            <a:r>
              <a:rPr lang="zh-TW" altLang="en-US" sz="2400" dirty="0"/>
              <a:t>天，而每日實際執勤時間均為</a:t>
            </a:r>
            <a:r>
              <a:rPr lang="en-US" altLang="zh-TW" sz="2400" dirty="0"/>
              <a:t>12</a:t>
            </a:r>
            <a:r>
              <a:rPr lang="zh-TW" altLang="en-US" sz="2400" dirty="0"/>
              <a:t>小時，Ａ公司每月應給付多少加班非給小明？（每月以</a:t>
            </a:r>
            <a:r>
              <a:rPr lang="en-US" altLang="zh-TW" sz="2400" dirty="0"/>
              <a:t>30</a:t>
            </a:r>
            <a:r>
              <a:rPr lang="zh-TW" altLang="en-US" sz="2400" dirty="0"/>
              <a:t>日計）</a:t>
            </a:r>
            <a:endParaRPr lang="en-US" altLang="zh-TW" sz="2400" dirty="0"/>
          </a:p>
        </p:txBody>
      </p:sp>
    </p:spTree>
    <p:extLst>
      <p:ext uri="{BB962C8B-B14F-4D97-AF65-F5344CB8AC3E}">
        <p14:creationId xmlns:p14="http://schemas.microsoft.com/office/powerpoint/2010/main" val="3348710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「加班費」如何計算？</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87560"/>
            <a:ext cx="9833548" cy="9269160"/>
          </a:xfrm>
        </p:spPr>
        <p:txBody>
          <a:bodyPr>
            <a:normAutofit/>
          </a:bodyPr>
          <a:lstStyle/>
          <a:p>
            <a:pPr marL="363538" indent="-342900">
              <a:lnSpc>
                <a:spcPts val="2880"/>
              </a:lnSpc>
              <a:spcBef>
                <a:spcPts val="0"/>
              </a:spcBef>
              <a:spcAft>
                <a:spcPts val="600"/>
              </a:spcAft>
            </a:pPr>
            <a:r>
              <a:rPr lang="zh-TW" altLang="en-US" sz="2400" dirty="0"/>
              <a:t>算算看：</a:t>
            </a:r>
            <a:r>
              <a:rPr lang="en-US" altLang="zh-TW" sz="2400" dirty="0"/>
              <a:t/>
            </a:r>
            <a:br>
              <a:rPr lang="en-US" altLang="zh-TW" sz="2400" dirty="0"/>
            </a:br>
            <a:endParaRPr lang="en-US" altLang="zh-TW" sz="2400" dirty="0"/>
          </a:p>
          <a:p>
            <a:pPr marL="622300" indent="0">
              <a:lnSpc>
                <a:spcPts val="2880"/>
              </a:lnSpc>
              <a:spcBef>
                <a:spcPts val="0"/>
              </a:spcBef>
              <a:spcAft>
                <a:spcPts val="600"/>
              </a:spcAft>
              <a:buNone/>
            </a:pPr>
            <a:r>
              <a:rPr lang="zh-TW" altLang="en-US" sz="2400" dirty="0"/>
              <a:t>平日每小時工資額：</a:t>
            </a:r>
            <a:r>
              <a:rPr lang="en-US" altLang="zh-TW" sz="2400" dirty="0"/>
              <a:t>30,600÷ [240+(240-174) ]= 100</a:t>
            </a:r>
            <a:r>
              <a:rPr lang="zh-TW" altLang="en-US" sz="2400" dirty="0"/>
              <a:t>元</a:t>
            </a:r>
            <a:r>
              <a:rPr lang="en-US" altLang="zh-TW" sz="2400" dirty="0"/>
              <a:t/>
            </a:r>
            <a:br>
              <a:rPr lang="en-US" altLang="zh-TW" sz="2400" dirty="0"/>
            </a:br>
            <a:r>
              <a:rPr lang="en-US" altLang="zh-TW" sz="2400" dirty="0"/>
              <a:t/>
            </a:r>
            <a:br>
              <a:rPr lang="en-US" altLang="zh-TW" sz="2400" dirty="0"/>
            </a:br>
            <a:r>
              <a:rPr lang="zh-TW" altLang="en-US" sz="2400" dirty="0"/>
              <a:t>約定每日工作時間為</a:t>
            </a:r>
            <a:r>
              <a:rPr lang="en-US" altLang="zh-TW" sz="2400" dirty="0"/>
              <a:t>10</a:t>
            </a:r>
            <a:r>
              <a:rPr lang="zh-TW" altLang="en-US" sz="2400" dirty="0"/>
              <a:t>小時，換言之，小明每日上班都有</a:t>
            </a:r>
            <a:r>
              <a:rPr lang="en-US" altLang="zh-TW" sz="2400" dirty="0"/>
              <a:t>2</a:t>
            </a:r>
            <a:r>
              <a:rPr lang="zh-TW" altLang="en-US" sz="2400" dirty="0"/>
              <a:t>小時為延長工作時間。依勞基法第</a:t>
            </a:r>
            <a:r>
              <a:rPr lang="en-US" altLang="zh-TW" sz="2400" dirty="0"/>
              <a:t>24</a:t>
            </a:r>
            <a:r>
              <a:rPr lang="zh-TW" altLang="en-US" sz="2400" dirty="0"/>
              <a:t>條</a:t>
            </a:r>
            <a:r>
              <a:rPr lang="en-US" altLang="zh-TW" sz="2400" dirty="0"/>
              <a:t>1</a:t>
            </a:r>
            <a:r>
              <a:rPr lang="zh-TW" altLang="en-US" sz="2400" dirty="0"/>
              <a:t>項</a:t>
            </a:r>
            <a:r>
              <a:rPr lang="en-US" altLang="zh-TW" sz="2400" dirty="0"/>
              <a:t>1</a:t>
            </a:r>
            <a:r>
              <a:rPr lang="zh-TW" altLang="en-US" sz="2400" dirty="0"/>
              <a:t>款規定「延長工作時間在二小時以內者，按平日每小時工資額加給三分之一以上。」，小明每日延長工作時間，Ａ公司應加</a:t>
            </a:r>
            <a:r>
              <a:rPr lang="en-US" altLang="zh-TW" sz="2400" dirty="0"/>
              <a:t>100x2x4/3=266</a:t>
            </a:r>
            <a:r>
              <a:rPr lang="zh-TW" altLang="en-US" sz="2400" dirty="0"/>
              <a:t>元之加班費，每月則應給</a:t>
            </a:r>
            <a:r>
              <a:rPr lang="en-US" altLang="zh-TW" sz="2400" dirty="0"/>
              <a:t>6,400</a:t>
            </a:r>
            <a:r>
              <a:rPr lang="zh-TW" altLang="en-US" sz="2400" dirty="0"/>
              <a:t>元之加班費（</a:t>
            </a:r>
            <a:r>
              <a:rPr lang="en-US" altLang="zh-TW" sz="2400" dirty="0"/>
              <a:t>100x2x24x4/3=6400</a:t>
            </a:r>
            <a:r>
              <a:rPr lang="zh-TW" altLang="en-US" sz="2400" dirty="0"/>
              <a:t>）。</a:t>
            </a:r>
            <a:endParaRPr lang="en-US" altLang="zh-TW" sz="2400" dirty="0"/>
          </a:p>
          <a:p>
            <a:pPr marL="363538" indent="-342900">
              <a:lnSpc>
                <a:spcPts val="2880"/>
              </a:lnSpc>
              <a:spcBef>
                <a:spcPts val="0"/>
              </a:spcBef>
              <a:spcAft>
                <a:spcPts val="600"/>
              </a:spcAft>
            </a:pPr>
            <a:endParaRPr lang="en-US" altLang="zh-TW" sz="2400" dirty="0"/>
          </a:p>
        </p:txBody>
      </p:sp>
    </p:spTree>
    <p:extLst>
      <p:ext uri="{BB962C8B-B14F-4D97-AF65-F5344CB8AC3E}">
        <p14:creationId xmlns:p14="http://schemas.microsoft.com/office/powerpoint/2010/main" val="100270497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基本薪資＆加班費</a:t>
            </a:r>
          </a:p>
        </p:txBody>
      </p:sp>
      <p:pic>
        <p:nvPicPr>
          <p:cNvPr id="5" name="內容版面配置區 4" descr="一張含有 桌 的圖片&#10;&#10;自動產生的描述">
            <a:extLst>
              <a:ext uri="{FF2B5EF4-FFF2-40B4-BE49-F238E27FC236}">
                <a16:creationId xmlns:a16="http://schemas.microsoft.com/office/drawing/2014/main" id="{8F56569F-BB4A-0E45-B09E-4C7C6CEDB2F6}"/>
              </a:ext>
            </a:extLst>
          </p:cNvPr>
          <p:cNvPicPr>
            <a:picLocks noGrp="1" noChangeAspect="1"/>
          </p:cNvPicPr>
          <p:nvPr>
            <p:ph idx="1"/>
          </p:nvPr>
        </p:nvPicPr>
        <p:blipFill>
          <a:blip r:embed="rId3"/>
          <a:stretch>
            <a:fillRect/>
          </a:stretch>
        </p:blipFill>
        <p:spPr>
          <a:xfrm>
            <a:off x="461883" y="2532753"/>
            <a:ext cx="11374212" cy="3635203"/>
          </a:xfrm>
        </p:spPr>
      </p:pic>
      <p:sp>
        <p:nvSpPr>
          <p:cNvPr id="6" name="文字方塊 5">
            <a:extLst>
              <a:ext uri="{FF2B5EF4-FFF2-40B4-BE49-F238E27FC236}">
                <a16:creationId xmlns:a16="http://schemas.microsoft.com/office/drawing/2014/main" id="{43074B45-ECE8-3344-B3EB-7A0C6249AC2B}"/>
              </a:ext>
            </a:extLst>
          </p:cNvPr>
          <p:cNvSpPr txBox="1"/>
          <p:nvPr/>
        </p:nvSpPr>
        <p:spPr>
          <a:xfrm>
            <a:off x="10266744" y="6235978"/>
            <a:ext cx="2262158" cy="276999"/>
          </a:xfrm>
          <a:prstGeom prst="rect">
            <a:avLst/>
          </a:prstGeom>
          <a:noFill/>
        </p:spPr>
        <p:txBody>
          <a:bodyPr wrap="square" rtlCol="0">
            <a:spAutoFit/>
          </a:bodyPr>
          <a:lstStyle/>
          <a:p>
            <a:r>
              <a:rPr kumimoji="1" lang="zh-TW" altLang="en-US" sz="1200" dirty="0"/>
              <a:t>圖片出處：勞動力量</a:t>
            </a:r>
          </a:p>
        </p:txBody>
      </p:sp>
    </p:spTree>
    <p:extLst>
      <p:ext uri="{BB962C8B-B14F-4D97-AF65-F5344CB8AC3E}">
        <p14:creationId xmlns:p14="http://schemas.microsoft.com/office/powerpoint/2010/main" val="40889675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雇主違反</a:t>
            </a:r>
            <a:r>
              <a:rPr kumimoji="1" lang="en-US" altLang="zh-TW" sz="4000" dirty="0">
                <a:solidFill>
                  <a:srgbClr val="FFFFFF"/>
                </a:solidFill>
              </a:rPr>
              <a:t>84</a:t>
            </a:r>
            <a:r>
              <a:rPr kumimoji="1" lang="zh-TW" altLang="en-US" sz="4000" dirty="0">
                <a:solidFill>
                  <a:srgbClr val="FFFFFF"/>
                </a:solidFill>
              </a:rPr>
              <a:t>條之</a:t>
            </a:r>
            <a:r>
              <a:rPr kumimoji="1" lang="en-US" altLang="zh-TW" sz="4000" dirty="0">
                <a:solidFill>
                  <a:srgbClr val="FFFFFF"/>
                </a:solidFill>
              </a:rPr>
              <a:t>1</a:t>
            </a:r>
            <a:r>
              <a:rPr kumimoji="1" lang="zh-TW" altLang="en-US" sz="4000" dirty="0">
                <a:solidFill>
                  <a:srgbClr val="FFFFFF"/>
                </a:solidFill>
              </a:rPr>
              <a:t>的處罰</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24267"/>
            <a:ext cx="9833548" cy="9269160"/>
          </a:xfrm>
        </p:spPr>
        <p:txBody>
          <a:bodyPr>
            <a:normAutofit/>
          </a:bodyPr>
          <a:lstStyle/>
          <a:p>
            <a:pPr indent="-207963">
              <a:lnSpc>
                <a:spcPts val="2880"/>
              </a:lnSpc>
              <a:spcBef>
                <a:spcPts val="0"/>
              </a:spcBef>
              <a:spcAft>
                <a:spcPts val="600"/>
              </a:spcAft>
            </a:pPr>
            <a:r>
              <a:rPr lang="zh-TW" altLang="en-US" sz="2400" dirty="0"/>
              <a:t>違反之情形：</a:t>
            </a:r>
            <a:endParaRPr lang="en-US" altLang="zh-TW" sz="2400" dirty="0"/>
          </a:p>
          <a:p>
            <a:pPr marL="676275" indent="-458788">
              <a:lnSpc>
                <a:spcPts val="2880"/>
              </a:lnSpc>
              <a:spcBef>
                <a:spcPts val="0"/>
              </a:spcBef>
              <a:spcAft>
                <a:spcPts val="600"/>
              </a:spcAft>
              <a:buFont typeface="+mj-lt"/>
              <a:buAutoNum type="arabicPeriod"/>
            </a:pPr>
            <a:r>
              <a:rPr lang="zh-TW" altLang="en-US" sz="2400" dirty="0"/>
              <a:t>勞工所從事者並非「</a:t>
            </a:r>
            <a:r>
              <a:rPr kumimoji="1" lang="zh-TW" altLang="en-US" sz="2400" dirty="0">
                <a:solidFill>
                  <a:srgbClr val="000000"/>
                </a:solidFill>
              </a:rPr>
              <a:t>經中央主管機關核定公告之工作」</a:t>
            </a:r>
            <a:r>
              <a:rPr lang="zh-TW" altLang="en-US" sz="2400" dirty="0"/>
              <a:t>，而雇主卻與其約定違反勞基法之勞動條件者。</a:t>
            </a:r>
            <a:endParaRPr lang="en-US" altLang="zh-TW" sz="2400" dirty="0"/>
          </a:p>
          <a:p>
            <a:pPr marL="676275" indent="-458788">
              <a:lnSpc>
                <a:spcPts val="2880"/>
              </a:lnSpc>
              <a:spcBef>
                <a:spcPts val="0"/>
              </a:spcBef>
              <a:spcAft>
                <a:spcPts val="600"/>
              </a:spcAft>
              <a:buFont typeface="+mj-lt"/>
              <a:buAutoNum type="arabicPeriod"/>
            </a:pPr>
            <a:r>
              <a:rPr lang="zh-TW" altLang="en-US" sz="2400" dirty="0"/>
              <a:t>勞工所從事者雖為「</a:t>
            </a:r>
            <a:r>
              <a:rPr kumimoji="1" lang="zh-TW" altLang="en-US" sz="2400" dirty="0">
                <a:solidFill>
                  <a:srgbClr val="000000"/>
                </a:solidFill>
              </a:rPr>
              <a:t>經中央主管機關核定公告之工作」</a:t>
            </a:r>
            <a:r>
              <a:rPr lang="zh-TW" altLang="en-US" sz="2400" dirty="0"/>
              <a:t>，但雇主未與勞工以書面約定，或其書面約定未報請當地主管機關核備。</a:t>
            </a:r>
            <a:endParaRPr lang="en-US" altLang="zh-TW" sz="2400" dirty="0"/>
          </a:p>
          <a:p>
            <a:pPr marL="217487" indent="0">
              <a:lnSpc>
                <a:spcPts val="2880"/>
              </a:lnSpc>
              <a:spcBef>
                <a:spcPts val="0"/>
              </a:spcBef>
              <a:spcAft>
                <a:spcPts val="600"/>
              </a:spcAft>
              <a:buNone/>
            </a:pPr>
            <a:r>
              <a:rPr lang="zh-TW" altLang="en-US" sz="2400" dirty="0"/>
              <a:t>現行勞基法中之罰則章節，並未針對雇主違反第</a:t>
            </a:r>
            <a:r>
              <a:rPr lang="en-US" altLang="zh-TW" sz="2400" dirty="0"/>
              <a:t>84-1</a:t>
            </a:r>
            <a:r>
              <a:rPr lang="zh-TW" altLang="en-US" sz="2400" dirty="0"/>
              <a:t>條之情形有任何關於處罰之規定，但參照釋字第</a:t>
            </a:r>
            <a:r>
              <a:rPr lang="en-US" altLang="zh-TW" sz="2400" dirty="0"/>
              <a:t>726</a:t>
            </a:r>
            <a:r>
              <a:rPr lang="zh-TW" altLang="en-US" sz="2400" dirty="0"/>
              <a:t>號解釋（詳後述），無論是上開何種情形，應依「雇主違反勞動基準法第八十四條之一規定時，應視雇主所違反之法條（第三十條、第三十二條、第三十六條、第三十七條及第四十九條），依各該法條之罰則予以處罰」。</a:t>
            </a:r>
            <a:endParaRPr lang="en-US" altLang="zh-TW" sz="2400" dirty="0"/>
          </a:p>
          <a:p>
            <a:pPr marL="20638" indent="0">
              <a:lnSpc>
                <a:spcPts val="2880"/>
              </a:lnSpc>
              <a:spcBef>
                <a:spcPts val="0"/>
              </a:spcBef>
              <a:spcAft>
                <a:spcPts val="600"/>
              </a:spcAft>
              <a:buNone/>
            </a:pPr>
            <a:r>
              <a:rPr lang="en-US" altLang="zh-TW" sz="2400" dirty="0"/>
              <a:t/>
            </a:r>
            <a:br>
              <a:rPr lang="en-US" altLang="zh-TW" sz="2400" dirty="0"/>
            </a:br>
            <a:endParaRPr lang="en-US" altLang="zh-TW" sz="2400" dirty="0"/>
          </a:p>
          <a:p>
            <a:pPr marL="363538" indent="-342900">
              <a:lnSpc>
                <a:spcPts val="2880"/>
              </a:lnSpc>
              <a:spcBef>
                <a:spcPts val="0"/>
              </a:spcBef>
              <a:spcAft>
                <a:spcPts val="600"/>
              </a:spcAft>
            </a:pPr>
            <a:endParaRPr lang="en-US" altLang="zh-TW" sz="2400" dirty="0"/>
          </a:p>
        </p:txBody>
      </p:sp>
    </p:spTree>
    <p:extLst>
      <p:ext uri="{BB962C8B-B14F-4D97-AF65-F5344CB8AC3E}">
        <p14:creationId xmlns:p14="http://schemas.microsoft.com/office/powerpoint/2010/main" val="39695481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雇主違反</a:t>
            </a:r>
            <a:r>
              <a:rPr kumimoji="1" lang="en-US" altLang="zh-TW" sz="4000" dirty="0">
                <a:solidFill>
                  <a:srgbClr val="FFFFFF"/>
                </a:solidFill>
              </a:rPr>
              <a:t>84</a:t>
            </a:r>
            <a:r>
              <a:rPr kumimoji="1" lang="zh-TW" altLang="en-US" sz="4000" dirty="0">
                <a:solidFill>
                  <a:srgbClr val="FFFFFF"/>
                </a:solidFill>
              </a:rPr>
              <a:t>條之</a:t>
            </a:r>
            <a:r>
              <a:rPr kumimoji="1" lang="en-US" altLang="zh-TW" sz="4000" dirty="0">
                <a:solidFill>
                  <a:srgbClr val="FFFFFF"/>
                </a:solidFill>
              </a:rPr>
              <a:t>1</a:t>
            </a:r>
            <a:r>
              <a:rPr kumimoji="1" lang="zh-TW" altLang="en-US" sz="4000" dirty="0">
                <a:solidFill>
                  <a:srgbClr val="FFFFFF"/>
                </a:solidFill>
              </a:rPr>
              <a:t>的處罰</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226" y="2524267"/>
            <a:ext cx="9833548" cy="9269160"/>
          </a:xfrm>
        </p:spPr>
        <p:txBody>
          <a:bodyPr>
            <a:normAutofit/>
          </a:bodyPr>
          <a:lstStyle/>
          <a:p>
            <a:pPr indent="-207963">
              <a:lnSpc>
                <a:spcPts val="2880"/>
              </a:lnSpc>
              <a:spcBef>
                <a:spcPts val="0"/>
              </a:spcBef>
              <a:spcAft>
                <a:spcPts val="600"/>
              </a:spcAft>
            </a:pPr>
            <a:r>
              <a:rPr lang="zh-TW" altLang="en-US" sz="2400" dirty="0"/>
              <a:t>勞基法第</a:t>
            </a:r>
            <a:r>
              <a:rPr lang="en-US" altLang="zh-TW" sz="2400" dirty="0"/>
              <a:t>79</a:t>
            </a:r>
            <a:r>
              <a:rPr lang="zh-TW" altLang="en-US" sz="2400" dirty="0"/>
              <a:t>條第</a:t>
            </a:r>
            <a:r>
              <a:rPr lang="en-US" altLang="zh-TW" sz="2400" dirty="0"/>
              <a:t>1</a:t>
            </a:r>
            <a:r>
              <a:rPr lang="zh-TW" altLang="en-US" sz="2400" dirty="0"/>
              <a:t>項規定：</a:t>
            </a:r>
            <a:endParaRPr lang="en-US" altLang="zh-TW" sz="2400" dirty="0"/>
          </a:p>
          <a:p>
            <a:pPr marL="20637" indent="0">
              <a:lnSpc>
                <a:spcPts val="2880"/>
              </a:lnSpc>
              <a:spcBef>
                <a:spcPts val="0"/>
              </a:spcBef>
              <a:spcAft>
                <a:spcPts val="600"/>
              </a:spcAft>
              <a:buNone/>
            </a:pPr>
            <a:r>
              <a:rPr lang="zh-TW" altLang="en-US" sz="2400" dirty="0"/>
              <a:t>「有下列各款規定行為之一者，</a:t>
            </a:r>
            <a:r>
              <a:rPr lang="zh-TW" altLang="en-US" sz="2400" b="1" u="sng" dirty="0"/>
              <a:t>處新臺幣二萬元以上一百萬元以下罰鍰</a:t>
            </a:r>
            <a:r>
              <a:rPr lang="zh-TW" altLang="en-US" sz="2400" dirty="0"/>
              <a:t>：</a:t>
            </a:r>
            <a:endParaRPr lang="en-US" altLang="zh-TW" sz="2400" dirty="0"/>
          </a:p>
          <a:p>
            <a:pPr indent="0">
              <a:lnSpc>
                <a:spcPts val="2880"/>
              </a:lnSpc>
              <a:spcBef>
                <a:spcPts val="0"/>
              </a:spcBef>
              <a:spcAft>
                <a:spcPts val="600"/>
              </a:spcAft>
              <a:buNone/>
            </a:pPr>
            <a:r>
              <a:rPr lang="zh-TW" altLang="en-US" sz="2400" dirty="0"/>
              <a:t> 一、違反第 </a:t>
            </a:r>
            <a:r>
              <a:rPr lang="en-US" altLang="zh-TW" sz="2400" dirty="0"/>
              <a:t>21 </a:t>
            </a:r>
            <a:r>
              <a:rPr lang="zh-TW" altLang="en-US" sz="2400" dirty="0"/>
              <a:t>條第 </a:t>
            </a:r>
            <a:r>
              <a:rPr lang="en-US" altLang="zh-TW" sz="2400" dirty="0"/>
              <a:t>1 </a:t>
            </a:r>
            <a:r>
              <a:rPr lang="zh-TW" altLang="en-US" sz="2400" dirty="0"/>
              <a:t>項、第 </a:t>
            </a:r>
            <a:r>
              <a:rPr lang="en-US" altLang="zh-TW" sz="2400" dirty="0"/>
              <a:t>22 </a:t>
            </a:r>
            <a:r>
              <a:rPr lang="zh-TW" altLang="en-US" sz="2400" dirty="0"/>
              <a:t>條至第 </a:t>
            </a:r>
            <a:r>
              <a:rPr lang="en-US" altLang="zh-TW" sz="2400" dirty="0"/>
              <a:t>25 </a:t>
            </a:r>
            <a:r>
              <a:rPr lang="zh-TW" altLang="en-US" sz="2400" dirty="0"/>
              <a:t>條、第 </a:t>
            </a:r>
            <a:r>
              <a:rPr lang="en-US" altLang="zh-TW" sz="2400" dirty="0"/>
              <a:t>30 </a:t>
            </a:r>
            <a:r>
              <a:rPr lang="zh-TW" altLang="en-US" sz="2400" dirty="0"/>
              <a:t>條第 </a:t>
            </a:r>
            <a:r>
              <a:rPr lang="en-US" altLang="zh-TW" sz="2400" dirty="0"/>
              <a:t>1 </a:t>
            </a:r>
            <a:r>
              <a:rPr lang="zh-TW" altLang="en-US" sz="2400" dirty="0"/>
              <a:t>項至第 </a:t>
            </a:r>
            <a:r>
              <a:rPr lang="en-US" altLang="zh-TW" sz="2400" dirty="0"/>
              <a:t>3 </a:t>
            </a:r>
            <a:r>
              <a:rPr lang="zh-TW" altLang="en-US" sz="2400" dirty="0"/>
              <a:t>項、第 </a:t>
            </a:r>
            <a:r>
              <a:rPr lang="en-US" altLang="zh-TW" sz="2400" dirty="0"/>
              <a:t>6 </a:t>
            </a:r>
            <a:r>
              <a:rPr lang="zh-TW" altLang="en-US" sz="2400" dirty="0"/>
              <a:t>項、第 </a:t>
            </a:r>
            <a:r>
              <a:rPr lang="en-US" altLang="zh-TW" sz="2400" dirty="0"/>
              <a:t>7 </a:t>
            </a:r>
            <a:r>
              <a:rPr lang="zh-TW" altLang="en-US" sz="2400" dirty="0"/>
              <a:t>項、第 </a:t>
            </a:r>
            <a:r>
              <a:rPr lang="en-US" altLang="zh-TW" sz="2400" dirty="0"/>
              <a:t>32 </a:t>
            </a:r>
            <a:r>
              <a:rPr lang="zh-TW" altLang="en-US" sz="2400" dirty="0"/>
              <a:t>條、第 </a:t>
            </a:r>
            <a:r>
              <a:rPr lang="en-US" altLang="zh-TW" sz="2400" dirty="0"/>
              <a:t>34 </a:t>
            </a:r>
            <a:r>
              <a:rPr lang="zh-TW" altLang="en-US" sz="2400" dirty="0"/>
              <a:t>條至第 </a:t>
            </a:r>
            <a:r>
              <a:rPr lang="en-US" altLang="zh-TW" sz="2400" dirty="0"/>
              <a:t>41 </a:t>
            </a:r>
            <a:r>
              <a:rPr lang="zh-TW" altLang="en-US" sz="2400" dirty="0"/>
              <a:t>條、第 </a:t>
            </a:r>
            <a:r>
              <a:rPr lang="en-US" altLang="zh-TW" sz="2400" dirty="0"/>
              <a:t>49 </a:t>
            </a:r>
            <a:r>
              <a:rPr lang="zh-TW" altLang="en-US" sz="2400" dirty="0"/>
              <a:t>條第 </a:t>
            </a:r>
            <a:r>
              <a:rPr lang="en-US" altLang="zh-TW" sz="2400" dirty="0"/>
              <a:t>1 </a:t>
            </a:r>
            <a:r>
              <a:rPr lang="zh-TW" altLang="en-US" sz="2400" dirty="0"/>
              <a:t>項或第 </a:t>
            </a:r>
            <a:r>
              <a:rPr lang="en-US" altLang="zh-TW" sz="2400" dirty="0"/>
              <a:t>59 </a:t>
            </a:r>
            <a:r>
              <a:rPr lang="zh-TW" altLang="en-US" sz="2400" dirty="0"/>
              <a:t>條規定。」</a:t>
            </a:r>
            <a:r>
              <a:rPr lang="en-US" altLang="zh-TW" sz="2400" dirty="0"/>
              <a:t/>
            </a:r>
            <a:br>
              <a:rPr lang="en-US" altLang="zh-TW" sz="2400" dirty="0"/>
            </a:br>
            <a:endParaRPr lang="en-US" altLang="zh-TW" sz="2400" dirty="0"/>
          </a:p>
          <a:p>
            <a:pPr marL="363538" indent="-342900">
              <a:lnSpc>
                <a:spcPts val="2880"/>
              </a:lnSpc>
              <a:spcBef>
                <a:spcPts val="0"/>
              </a:spcBef>
              <a:spcAft>
                <a:spcPts val="600"/>
              </a:spcAft>
            </a:pPr>
            <a:endParaRPr lang="en-US" altLang="zh-TW" sz="2400" dirty="0"/>
          </a:p>
        </p:txBody>
      </p:sp>
    </p:spTree>
    <p:extLst>
      <p:ext uri="{BB962C8B-B14F-4D97-AF65-F5344CB8AC3E}">
        <p14:creationId xmlns:p14="http://schemas.microsoft.com/office/powerpoint/2010/main" val="25907184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FE1AD3-B2BC-4567-8B4A-DCB8F90809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D70A28E-4FD8-4474-A206-E15B5EBB30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12188952" cy="521767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DE75AAD-F4A4-4ED2-9A2F-B2412F936C4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0008" r="8214" b="52759"/>
          <a:stretch/>
        </p:blipFill>
        <p:spPr>
          <a:xfrm flipV="1">
            <a:off x="2" y="0"/>
            <a:ext cx="12191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2" name="標題 1">
            <a:extLst>
              <a:ext uri="{FF2B5EF4-FFF2-40B4-BE49-F238E27FC236}">
                <a16:creationId xmlns:a16="http://schemas.microsoft.com/office/drawing/2014/main" id="{FE4D8154-17B0-E348-A612-A073104CDF92}"/>
              </a:ext>
            </a:extLst>
          </p:cNvPr>
          <p:cNvSpPr>
            <a:spLocks noGrp="1"/>
          </p:cNvSpPr>
          <p:nvPr>
            <p:ph type="title"/>
          </p:nvPr>
        </p:nvSpPr>
        <p:spPr>
          <a:xfrm>
            <a:off x="753925" y="1601735"/>
            <a:ext cx="10684151" cy="1991979"/>
          </a:xfrm>
        </p:spPr>
        <p:txBody>
          <a:bodyPr vert="horz" lIns="91440" tIns="45720" rIns="91440" bIns="45720" rtlCol="0" anchor="b">
            <a:normAutofit/>
          </a:bodyPr>
          <a:lstStyle/>
          <a:p>
            <a:pPr algn="ctr"/>
            <a:r>
              <a:rPr kumimoji="1" lang="zh-TW" altLang="en-US" sz="6600" kern="1200" dirty="0">
                <a:solidFill>
                  <a:srgbClr val="FFFFFF"/>
                </a:solidFill>
                <a:latin typeface="+mj-lt"/>
                <a:ea typeface="+mj-ea"/>
                <a:cs typeface="+mj-cs"/>
              </a:rPr>
              <a:t>常見法律爭議</a:t>
            </a:r>
            <a:endParaRPr kumimoji="1" lang="en-US" altLang="zh-TW" sz="6600" kern="1200" dirty="0">
              <a:solidFill>
                <a:srgbClr val="FFFFFF"/>
              </a:solidFill>
              <a:latin typeface="+mj-lt"/>
              <a:ea typeface="+mj-ea"/>
              <a:cs typeface="+mj-cs"/>
            </a:endParaRPr>
          </a:p>
        </p:txBody>
      </p:sp>
      <p:pic>
        <p:nvPicPr>
          <p:cNvPr id="13" name="Picture 12">
            <a:extLst>
              <a:ext uri="{FF2B5EF4-FFF2-40B4-BE49-F238E27FC236}">
                <a16:creationId xmlns:a16="http://schemas.microsoft.com/office/drawing/2014/main" id="{DA20CE0B-92EC-45FD-8F68-38003D6D8CA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0325"/>
          <a:stretch/>
        </p:blipFill>
        <p:spPr>
          <a:xfrm flipV="1">
            <a:off x="0" y="4586080"/>
            <a:ext cx="12191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Tree>
    <p:extLst>
      <p:ext uri="{BB962C8B-B14F-4D97-AF65-F5344CB8AC3E}">
        <p14:creationId xmlns:p14="http://schemas.microsoft.com/office/powerpoint/2010/main" val="22280904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未依規定報請主管機關核備者，</a:t>
            </a:r>
            <a:r>
              <a:rPr kumimoji="1" lang="en-US" altLang="zh-TW" sz="4000" dirty="0">
                <a:solidFill>
                  <a:srgbClr val="FFFFFF"/>
                </a:solidFill>
              </a:rPr>
              <a:t/>
            </a:r>
            <a:br>
              <a:rPr kumimoji="1" lang="en-US" altLang="zh-TW" sz="4000" dirty="0">
                <a:solidFill>
                  <a:srgbClr val="FFFFFF"/>
                </a:solidFill>
              </a:rPr>
            </a:br>
            <a:r>
              <a:rPr kumimoji="1" lang="zh-TW" altLang="en-US" sz="4000" dirty="0">
                <a:solidFill>
                  <a:srgbClr val="FFFFFF"/>
                </a:solidFill>
              </a:rPr>
              <a:t>勞動契約之效力？</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074" y="2494444"/>
            <a:ext cx="9833548" cy="7906856"/>
          </a:xfrm>
        </p:spPr>
        <p:txBody>
          <a:bodyPr>
            <a:normAutofit/>
          </a:bodyPr>
          <a:lstStyle/>
          <a:p>
            <a:pPr>
              <a:lnSpc>
                <a:spcPts val="2880"/>
              </a:lnSpc>
              <a:spcBef>
                <a:spcPts val="0"/>
              </a:spcBef>
            </a:pPr>
            <a:r>
              <a:rPr kumimoji="1" lang="zh-TW" altLang="en-US" sz="2400" dirty="0">
                <a:solidFill>
                  <a:srgbClr val="000000"/>
                </a:solidFill>
              </a:rPr>
              <a:t>最高法院認為「則勞雇雙方既得自行約定勞動條件，並非須經主管機關許可始生效力，故即令勞雇雙方於約定後未依規定報請當地主管機關核備，亦僅屬行政管理上之問題，究不得指該約定為無效。」最高法院</a:t>
            </a:r>
            <a:r>
              <a:rPr kumimoji="1" lang="en-US" altLang="zh-TW" sz="2400" dirty="0">
                <a:solidFill>
                  <a:srgbClr val="000000"/>
                </a:solidFill>
              </a:rPr>
              <a:t>101</a:t>
            </a:r>
            <a:r>
              <a:rPr kumimoji="1" lang="zh-TW" altLang="en-US" sz="2400" dirty="0">
                <a:solidFill>
                  <a:srgbClr val="000000"/>
                </a:solidFill>
              </a:rPr>
              <a:t>年度台上字第</a:t>
            </a:r>
            <a:r>
              <a:rPr kumimoji="1" lang="en-US" altLang="zh-TW" sz="2400" dirty="0">
                <a:solidFill>
                  <a:srgbClr val="000000"/>
                </a:solidFill>
              </a:rPr>
              <a:t>258</a:t>
            </a:r>
            <a:r>
              <a:rPr kumimoji="1" lang="zh-TW" altLang="en-US" sz="2400" dirty="0">
                <a:solidFill>
                  <a:srgbClr val="000000"/>
                </a:solidFill>
              </a:rPr>
              <a:t>號民事判決參照。</a:t>
            </a:r>
            <a:endParaRPr kumimoji="1" lang="en-US" altLang="zh-TW" sz="2400" dirty="0">
              <a:solidFill>
                <a:srgbClr val="000000"/>
              </a:solidFill>
            </a:endParaRPr>
          </a:p>
          <a:p>
            <a:pPr>
              <a:lnSpc>
                <a:spcPts val="2880"/>
              </a:lnSpc>
              <a:spcBef>
                <a:spcPts val="0"/>
              </a:spcBef>
            </a:pPr>
            <a:r>
              <a:rPr kumimoji="1" lang="zh-TW" altLang="en-US" sz="2400" dirty="0">
                <a:solidFill>
                  <a:srgbClr val="000000"/>
                </a:solidFill>
              </a:rPr>
              <a:t>最高行政法院則認為「</a:t>
            </a:r>
            <a:r>
              <a:rPr lang="zh-TW" altLang="en-US" sz="2400" dirty="0"/>
              <a:t>系爭規定明定須在</a:t>
            </a:r>
            <a:r>
              <a:rPr lang="en-US" altLang="zh-TW" sz="2400" dirty="0"/>
              <a:t>『</a:t>
            </a:r>
            <a:r>
              <a:rPr lang="zh-TW" altLang="en-US" sz="2400" dirty="0"/>
              <a:t>勞雇雙方另行約定</a:t>
            </a:r>
            <a:r>
              <a:rPr lang="en-US" altLang="zh-TW" sz="2400" dirty="0"/>
              <a:t>』</a:t>
            </a:r>
            <a:r>
              <a:rPr lang="zh-TW" altLang="en-US" sz="2400" dirty="0"/>
              <a:t>並</a:t>
            </a:r>
            <a:r>
              <a:rPr lang="en-US" altLang="zh-TW" sz="2400" dirty="0"/>
              <a:t>『</a:t>
            </a:r>
            <a:r>
              <a:rPr lang="zh-TW" altLang="en-US" sz="2400" dirty="0"/>
              <a:t>報請當地主管機關核備</a:t>
            </a:r>
            <a:r>
              <a:rPr lang="en-US" altLang="zh-TW" sz="2400" dirty="0"/>
              <a:t>』</a:t>
            </a:r>
            <a:r>
              <a:rPr lang="zh-TW" altLang="en-US" sz="2400" dirty="0"/>
              <a:t>二項</a:t>
            </a:r>
            <a:r>
              <a:rPr kumimoji="1" lang="zh-TW" altLang="en-US" sz="2400" dirty="0">
                <a:solidFill>
                  <a:srgbClr val="000000"/>
                </a:solidFill>
              </a:rPr>
              <a:t>要件具備下，始不受本法第 </a:t>
            </a:r>
            <a:r>
              <a:rPr kumimoji="1" lang="en-US" altLang="zh-TW" sz="2400" dirty="0">
                <a:solidFill>
                  <a:srgbClr val="000000"/>
                </a:solidFill>
              </a:rPr>
              <a:t>30 </a:t>
            </a:r>
            <a:r>
              <a:rPr kumimoji="1" lang="zh-TW" altLang="en-US" sz="2400" dirty="0">
                <a:solidFill>
                  <a:srgbClr val="000000"/>
                </a:solidFill>
              </a:rPr>
              <a:t>條等規定之限制。勞雇雙方之另行約定，如未經當地主管機關核備，其勞動關係仍應受勞基法法第 </a:t>
            </a:r>
            <a:r>
              <a:rPr kumimoji="1" lang="en-US" altLang="zh-TW" sz="2400" dirty="0">
                <a:solidFill>
                  <a:srgbClr val="000000"/>
                </a:solidFill>
              </a:rPr>
              <a:t>30 </a:t>
            </a:r>
            <a:r>
              <a:rPr kumimoji="1" lang="zh-TW" altLang="en-US" sz="2400" dirty="0">
                <a:solidFill>
                  <a:srgbClr val="000000"/>
                </a:solidFill>
              </a:rPr>
              <a:t>條等規定之限制。」</a:t>
            </a:r>
            <a:endParaRPr kumimoji="1" lang="en-US" altLang="zh-TW" sz="2400" dirty="0">
              <a:solidFill>
                <a:srgbClr val="000000"/>
              </a:solidFill>
            </a:endParaRPr>
          </a:p>
          <a:p>
            <a:pPr>
              <a:lnSpc>
                <a:spcPts val="2880"/>
              </a:lnSpc>
              <a:spcBef>
                <a:spcPts val="0"/>
              </a:spcBef>
            </a:pPr>
            <a:endParaRPr kumimoji="1" lang="en-US" altLang="zh-TW" sz="2400" dirty="0">
              <a:solidFill>
                <a:srgbClr val="000000"/>
              </a:solidFill>
            </a:endParaRPr>
          </a:p>
          <a:p>
            <a:pPr marL="0" indent="0">
              <a:lnSpc>
                <a:spcPts val="2880"/>
              </a:lnSpc>
              <a:spcBef>
                <a:spcPts val="0"/>
              </a:spcBef>
              <a:buNone/>
            </a:pPr>
            <a:r>
              <a:rPr kumimoji="1" lang="zh-TW" altLang="en-US" sz="2400" dirty="0">
                <a:solidFill>
                  <a:srgbClr val="000000"/>
                </a:solidFill>
              </a:rPr>
              <a:t>　　司法院大法官釋字第</a:t>
            </a:r>
            <a:r>
              <a:rPr kumimoji="1" lang="en-US" altLang="zh-TW" sz="2400" dirty="0">
                <a:solidFill>
                  <a:srgbClr val="000000"/>
                </a:solidFill>
              </a:rPr>
              <a:t>726</a:t>
            </a:r>
            <a:r>
              <a:rPr kumimoji="1" lang="zh-TW" altLang="en-US" sz="2400" dirty="0">
                <a:solidFill>
                  <a:srgbClr val="000000"/>
                </a:solidFill>
              </a:rPr>
              <a:t>號解釋</a:t>
            </a:r>
            <a:r>
              <a:rPr kumimoji="1" lang="en-US" altLang="zh-TW" sz="2400" dirty="0">
                <a:solidFill>
                  <a:srgbClr val="000000"/>
                </a:solidFill>
              </a:rPr>
              <a:t/>
            </a:r>
            <a:br>
              <a:rPr kumimoji="1" lang="en-US" altLang="zh-TW" sz="2400" dirty="0">
                <a:solidFill>
                  <a:srgbClr val="000000"/>
                </a:solidFill>
              </a:rPr>
            </a:br>
            <a:endParaRPr kumimoji="1" lang="en-US" altLang="zh-TW" sz="2000" dirty="0">
              <a:solidFill>
                <a:srgbClr val="000000"/>
              </a:solidFill>
            </a:endParaRPr>
          </a:p>
          <a:p>
            <a:endParaRPr kumimoji="1" lang="en-US" altLang="zh-TW" sz="2000" dirty="0">
              <a:solidFill>
                <a:srgbClr val="000000"/>
              </a:solidFill>
            </a:endParaRPr>
          </a:p>
        </p:txBody>
      </p:sp>
      <p:sp>
        <p:nvSpPr>
          <p:cNvPr id="6" name="向右箭號 5">
            <a:extLst>
              <a:ext uri="{FF2B5EF4-FFF2-40B4-BE49-F238E27FC236}">
                <a16:creationId xmlns:a16="http://schemas.microsoft.com/office/drawing/2014/main" id="{058CACCA-B882-A140-A21D-911C46408FE8}"/>
              </a:ext>
            </a:extLst>
          </p:cNvPr>
          <p:cNvSpPr/>
          <p:nvPr/>
        </p:nvSpPr>
        <p:spPr>
          <a:xfrm>
            <a:off x="1179074" y="5914232"/>
            <a:ext cx="568712" cy="23417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Tree>
    <p:extLst>
      <p:ext uri="{BB962C8B-B14F-4D97-AF65-F5344CB8AC3E}">
        <p14:creationId xmlns:p14="http://schemas.microsoft.com/office/powerpoint/2010/main" val="359339705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釋字第</a:t>
            </a:r>
            <a:r>
              <a:rPr kumimoji="1" lang="en-US" altLang="zh-TW" sz="4000" dirty="0">
                <a:solidFill>
                  <a:srgbClr val="FFFFFF"/>
                </a:solidFill>
              </a:rPr>
              <a:t>726</a:t>
            </a:r>
            <a:r>
              <a:rPr kumimoji="1" lang="zh-TW" altLang="en-US" sz="4000" dirty="0">
                <a:solidFill>
                  <a:srgbClr val="FFFFFF"/>
                </a:solidFill>
              </a:rPr>
              <a:t>號解釋</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1179074" y="2494444"/>
            <a:ext cx="9833548" cy="7906856"/>
          </a:xfrm>
        </p:spPr>
        <p:txBody>
          <a:bodyPr>
            <a:normAutofit/>
          </a:bodyPr>
          <a:lstStyle/>
          <a:p>
            <a:pPr>
              <a:lnSpc>
                <a:spcPts val="2880"/>
              </a:lnSpc>
              <a:spcBef>
                <a:spcPts val="0"/>
              </a:spcBef>
            </a:pPr>
            <a:r>
              <a:rPr kumimoji="1" lang="zh-TW" altLang="en-US" sz="2400" b="1" u="sng" dirty="0">
                <a:solidFill>
                  <a:srgbClr val="000000"/>
                </a:solidFill>
              </a:rPr>
              <a:t>解釋文：</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勞動基準法第 </a:t>
            </a:r>
            <a:r>
              <a:rPr kumimoji="1" lang="en-US" altLang="zh-TW" sz="2400" dirty="0">
                <a:solidFill>
                  <a:srgbClr val="000000"/>
                </a:solidFill>
              </a:rPr>
              <a:t>84-1 </a:t>
            </a:r>
            <a:r>
              <a:rPr kumimoji="1" lang="zh-TW" altLang="en-US" sz="2400" dirty="0">
                <a:solidFill>
                  <a:srgbClr val="000000"/>
                </a:solidFill>
              </a:rPr>
              <a:t>條 有關勞雇雙方對於工作時間、例假、休假、女性夜間工作有另行約定時，</a:t>
            </a:r>
            <a:r>
              <a:rPr kumimoji="1" lang="zh-TW" altLang="en-US" sz="2400" b="1" u="sng" dirty="0">
                <a:solidFill>
                  <a:srgbClr val="000000"/>
                </a:solidFill>
              </a:rPr>
              <a:t>應報請當地主管機關核備之規定，係</a:t>
            </a:r>
            <a:r>
              <a:rPr kumimoji="1" lang="zh-TW" altLang="en-US" sz="2400" b="1" u="sng" dirty="0">
                <a:solidFill>
                  <a:srgbClr val="FF0000"/>
                </a:solidFill>
              </a:rPr>
              <a:t>強制規定</a:t>
            </a:r>
            <a:r>
              <a:rPr kumimoji="1" lang="zh-TW" altLang="en-US" sz="2400" b="1" u="sng" dirty="0">
                <a:solidFill>
                  <a:srgbClr val="000000"/>
                </a:solidFill>
              </a:rPr>
              <a:t>，如未經當地主管機關核備，該約定尚不得排除同法第 </a:t>
            </a:r>
            <a:r>
              <a:rPr kumimoji="1" lang="en-US" altLang="zh-TW" sz="2400" b="1" u="sng" dirty="0">
                <a:solidFill>
                  <a:srgbClr val="000000"/>
                </a:solidFill>
              </a:rPr>
              <a:t>30 </a:t>
            </a:r>
            <a:r>
              <a:rPr kumimoji="1" lang="zh-TW" altLang="en-US" sz="2400" b="1" u="sng" dirty="0">
                <a:solidFill>
                  <a:srgbClr val="000000"/>
                </a:solidFill>
              </a:rPr>
              <a:t>條、第 </a:t>
            </a:r>
            <a:r>
              <a:rPr kumimoji="1" lang="en-US" altLang="zh-TW" sz="2400" b="1" u="sng" dirty="0">
                <a:solidFill>
                  <a:srgbClr val="000000"/>
                </a:solidFill>
              </a:rPr>
              <a:t>32 </a:t>
            </a:r>
            <a:r>
              <a:rPr kumimoji="1" lang="zh-TW" altLang="en-US" sz="2400" b="1" u="sng" dirty="0">
                <a:solidFill>
                  <a:srgbClr val="000000"/>
                </a:solidFill>
              </a:rPr>
              <a:t>條、第 </a:t>
            </a:r>
            <a:r>
              <a:rPr kumimoji="1" lang="en-US" altLang="zh-TW" sz="2400" b="1" u="sng" dirty="0">
                <a:solidFill>
                  <a:srgbClr val="000000"/>
                </a:solidFill>
              </a:rPr>
              <a:t>36 </a:t>
            </a:r>
            <a:r>
              <a:rPr kumimoji="1" lang="zh-TW" altLang="en-US" sz="2400" b="1" u="sng" dirty="0">
                <a:solidFill>
                  <a:srgbClr val="000000"/>
                </a:solidFill>
              </a:rPr>
              <a:t>條、第 </a:t>
            </a:r>
            <a:r>
              <a:rPr kumimoji="1" lang="en-US" altLang="zh-TW" sz="2400" b="1" u="sng" dirty="0">
                <a:solidFill>
                  <a:srgbClr val="000000"/>
                </a:solidFill>
              </a:rPr>
              <a:t>37 </a:t>
            </a:r>
            <a:r>
              <a:rPr kumimoji="1" lang="zh-TW" altLang="en-US" sz="2400" b="1" u="sng" dirty="0">
                <a:solidFill>
                  <a:srgbClr val="000000"/>
                </a:solidFill>
              </a:rPr>
              <a:t>條及第 </a:t>
            </a:r>
            <a:r>
              <a:rPr kumimoji="1" lang="en-US" altLang="zh-TW" sz="2400" b="1" u="sng" dirty="0">
                <a:solidFill>
                  <a:srgbClr val="000000"/>
                </a:solidFill>
              </a:rPr>
              <a:t>49 </a:t>
            </a:r>
            <a:r>
              <a:rPr kumimoji="1" lang="zh-TW" altLang="en-US" sz="2400" b="1" u="sng" dirty="0">
                <a:solidFill>
                  <a:srgbClr val="000000"/>
                </a:solidFill>
              </a:rPr>
              <a:t>條規定之限制</a:t>
            </a:r>
            <a:r>
              <a:rPr kumimoji="1" lang="zh-TW" altLang="en-US" sz="2400" dirty="0">
                <a:solidFill>
                  <a:srgbClr val="000000"/>
                </a:solidFill>
              </a:rPr>
              <a:t>，除可發生公法上不利於雇主之效果外，如發生民事爭議，法院自應於具體個案，就工作時間等事項另行約定而未經核備者，本於落實保護勞工權益之立法目的，依上開第 </a:t>
            </a:r>
            <a:r>
              <a:rPr kumimoji="1" lang="en-US" altLang="zh-TW" sz="2400" dirty="0">
                <a:solidFill>
                  <a:srgbClr val="000000"/>
                </a:solidFill>
              </a:rPr>
              <a:t>30 </a:t>
            </a:r>
            <a:r>
              <a:rPr kumimoji="1" lang="zh-TW" altLang="en-US" sz="2400" dirty="0">
                <a:solidFill>
                  <a:srgbClr val="000000"/>
                </a:solidFill>
              </a:rPr>
              <a:t>條等規定予以調整，並依同法第 </a:t>
            </a:r>
            <a:r>
              <a:rPr kumimoji="1" lang="en-US" altLang="zh-TW" sz="2400" dirty="0">
                <a:solidFill>
                  <a:srgbClr val="000000"/>
                </a:solidFill>
              </a:rPr>
              <a:t>24 </a:t>
            </a:r>
            <a:r>
              <a:rPr kumimoji="1" lang="zh-TW" altLang="en-US" sz="2400" dirty="0">
                <a:solidFill>
                  <a:srgbClr val="000000"/>
                </a:solidFill>
              </a:rPr>
              <a:t>條、第 </a:t>
            </a:r>
            <a:r>
              <a:rPr kumimoji="1" lang="en-US" altLang="zh-TW" sz="2400" dirty="0">
                <a:solidFill>
                  <a:srgbClr val="000000"/>
                </a:solidFill>
              </a:rPr>
              <a:t>39 </a:t>
            </a:r>
            <a:r>
              <a:rPr kumimoji="1" lang="zh-TW" altLang="en-US" sz="2400" dirty="0">
                <a:solidFill>
                  <a:srgbClr val="000000"/>
                </a:solidFill>
              </a:rPr>
              <a:t>條規定計付工資。</a:t>
            </a:r>
            <a:r>
              <a:rPr kumimoji="1" lang="en-US" altLang="zh-TW" sz="2400" dirty="0">
                <a:solidFill>
                  <a:srgbClr val="000000"/>
                </a:solidFill>
              </a:rPr>
              <a:t/>
            </a:r>
            <a:br>
              <a:rPr kumimoji="1" lang="en-US" altLang="zh-TW" sz="2400" dirty="0">
                <a:solidFill>
                  <a:srgbClr val="000000"/>
                </a:solidFill>
              </a:rPr>
            </a:br>
            <a:endParaRPr kumimoji="1" lang="en-US" altLang="zh-TW" sz="2000" dirty="0">
              <a:solidFill>
                <a:srgbClr val="000000"/>
              </a:solidFill>
            </a:endParaRPr>
          </a:p>
          <a:p>
            <a:endParaRPr kumimoji="1" lang="en-US" altLang="zh-TW" sz="2000" dirty="0">
              <a:solidFill>
                <a:srgbClr val="000000"/>
              </a:solidFill>
            </a:endParaRPr>
          </a:p>
        </p:txBody>
      </p:sp>
      <p:sp>
        <p:nvSpPr>
          <p:cNvPr id="4" name="文字方塊 3">
            <a:extLst>
              <a:ext uri="{FF2B5EF4-FFF2-40B4-BE49-F238E27FC236}">
                <a16:creationId xmlns:a16="http://schemas.microsoft.com/office/drawing/2014/main" id="{281F0626-CACB-1346-8606-299FFD92B06A}"/>
              </a:ext>
            </a:extLst>
          </p:cNvPr>
          <p:cNvSpPr txBox="1"/>
          <p:nvPr/>
        </p:nvSpPr>
        <p:spPr>
          <a:xfrm>
            <a:off x="1408671" y="6031320"/>
            <a:ext cx="10575331" cy="369332"/>
          </a:xfrm>
          <a:prstGeom prst="rect">
            <a:avLst/>
          </a:prstGeom>
          <a:noFill/>
        </p:spPr>
        <p:txBody>
          <a:bodyPr wrap="none" rtlCol="0">
            <a:spAutoFit/>
          </a:bodyPr>
          <a:lstStyle/>
          <a:p>
            <a:r>
              <a:rPr kumimoji="1" lang="zh-TW" altLang="en-US" dirty="0"/>
              <a:t>民法第</a:t>
            </a:r>
            <a:r>
              <a:rPr kumimoji="1" lang="en-US" altLang="zh-TW" dirty="0"/>
              <a:t>71</a:t>
            </a:r>
            <a:r>
              <a:rPr kumimoji="1" lang="zh-TW" altLang="en-US" dirty="0"/>
              <a:t>條「法律行為，違反強制或禁止之規定者，無效。但其規定並不以之為無效者，不在此限。」</a:t>
            </a:r>
          </a:p>
        </p:txBody>
      </p:sp>
      <p:sp>
        <p:nvSpPr>
          <p:cNvPr id="23" name="弧形向右鍵 22">
            <a:extLst>
              <a:ext uri="{FF2B5EF4-FFF2-40B4-BE49-F238E27FC236}">
                <a16:creationId xmlns:a16="http://schemas.microsoft.com/office/drawing/2014/main" id="{B35EF4E4-E48F-6E48-975C-BABD43C8A3E5}"/>
              </a:ext>
            </a:extLst>
          </p:cNvPr>
          <p:cNvSpPr/>
          <p:nvPr/>
        </p:nvSpPr>
        <p:spPr>
          <a:xfrm>
            <a:off x="615837" y="3692324"/>
            <a:ext cx="731520" cy="2708328"/>
          </a:xfrm>
          <a:prstGeom prst="curv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solidFill>
                <a:schemeClr val="tx1"/>
              </a:solidFill>
            </a:endParaRPr>
          </a:p>
        </p:txBody>
      </p:sp>
    </p:spTree>
    <p:extLst>
      <p:ext uri="{BB962C8B-B14F-4D97-AF65-F5344CB8AC3E}">
        <p14:creationId xmlns:p14="http://schemas.microsoft.com/office/powerpoint/2010/main" val="68011110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釋字第</a:t>
            </a:r>
            <a:r>
              <a:rPr kumimoji="1" lang="en-US" altLang="zh-TW" sz="4000" dirty="0">
                <a:solidFill>
                  <a:srgbClr val="FFFFFF"/>
                </a:solidFill>
              </a:rPr>
              <a:t>726</a:t>
            </a:r>
            <a:r>
              <a:rPr kumimoji="1" lang="zh-TW" altLang="en-US" sz="4000" dirty="0">
                <a:solidFill>
                  <a:srgbClr val="FFFFFF"/>
                </a:solidFill>
              </a:rPr>
              <a:t>號解釋</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pPr>
              <a:lnSpc>
                <a:spcPts val="2880"/>
              </a:lnSpc>
              <a:spcBef>
                <a:spcPts val="0"/>
              </a:spcBef>
            </a:pPr>
            <a:r>
              <a:rPr kumimoji="1" lang="zh-TW" altLang="en-US" sz="2400" b="1" u="sng" dirty="0">
                <a:solidFill>
                  <a:srgbClr val="000000"/>
                </a:solidFill>
              </a:rPr>
              <a:t>理由書：</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社會不斷變遷，經濟活動愈趨複雜多樣，各種工作之性質、內容與提供方式差異甚大，此所以立法者特就相關最低條件為相應之不同規範。為因應特殊工作類別之需要，系爭規定乃就經中央主管機關核定公告之特殊工作者，容許勞雇雙方就其工作時間等事項另行約定，經當地主管機關核備，排除本法第 </a:t>
            </a:r>
            <a:r>
              <a:rPr kumimoji="1" lang="en-US" altLang="zh-TW" sz="2400" dirty="0">
                <a:solidFill>
                  <a:srgbClr val="000000"/>
                </a:solidFill>
              </a:rPr>
              <a:t>30 </a:t>
            </a:r>
            <a:r>
              <a:rPr kumimoji="1" lang="zh-TW" altLang="en-US" sz="2400" dirty="0">
                <a:solidFill>
                  <a:srgbClr val="000000"/>
                </a:solidFill>
              </a:rPr>
              <a:t>條等規定之限制。</a:t>
            </a:r>
            <a:r>
              <a:rPr kumimoji="1" lang="zh-TW" altLang="en-US" sz="2400" b="1" u="sng" dirty="0">
                <a:solidFill>
                  <a:srgbClr val="000000"/>
                </a:solidFill>
              </a:rPr>
              <a:t>中央主管機關之公告與地方主管機關之核備等要件，係為落實勞工權益之保障，避免特殊工作之範圍及勞雇雙方之約定恣意浮濫</a:t>
            </a:r>
            <a:r>
              <a:rPr kumimoji="1" lang="zh-TW" altLang="en-US" sz="2400" dirty="0">
                <a:solidFill>
                  <a:srgbClr val="000000"/>
                </a:solidFill>
              </a:rPr>
              <a:t>。故對於業經核定公告之特殊工作，如勞雇雙方之約定未依法完成核備程序即開始履行，除可發生公法上不利於雇主之效果外，其</a:t>
            </a:r>
            <a:r>
              <a:rPr kumimoji="1" lang="zh-TW" altLang="en-US" sz="2400" b="1" u="sng" dirty="0">
                <a:solidFill>
                  <a:srgbClr val="000000"/>
                </a:solidFill>
              </a:rPr>
              <a:t>約定之民事效力是否亦受影響，自應基於前述憲法保護勞工之意旨、系爭規定避免恣意浮濫及落實保護勞工權益之目的而為判斷</a:t>
            </a:r>
            <a:r>
              <a:rPr kumimoji="1" lang="zh-TW" altLang="en-US" sz="2400" dirty="0">
                <a:solidFill>
                  <a:srgbClr val="000000"/>
                </a:solidFill>
              </a:rPr>
              <a:t>。</a:t>
            </a:r>
            <a:r>
              <a:rPr kumimoji="1" lang="en-US" altLang="zh-TW" sz="2400" dirty="0">
                <a:solidFill>
                  <a:srgbClr val="000000"/>
                </a:solidFill>
              </a:rPr>
              <a:t/>
            </a:r>
            <a:br>
              <a:rPr kumimoji="1" lang="en-US" altLang="zh-TW" sz="2400" dirty="0">
                <a:solidFill>
                  <a:srgbClr val="000000"/>
                </a:solidFill>
              </a:rPr>
            </a:br>
            <a:endParaRPr kumimoji="1" lang="en-US" altLang="zh-TW" sz="20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306558805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釋字第</a:t>
            </a:r>
            <a:r>
              <a:rPr kumimoji="1" lang="en-US" altLang="zh-TW" sz="4000" dirty="0">
                <a:solidFill>
                  <a:srgbClr val="FFFFFF"/>
                </a:solidFill>
              </a:rPr>
              <a:t>726</a:t>
            </a:r>
            <a:r>
              <a:rPr kumimoji="1" lang="zh-TW" altLang="en-US" sz="4000" dirty="0">
                <a:solidFill>
                  <a:srgbClr val="FFFFFF"/>
                </a:solidFill>
              </a:rPr>
              <a:t>號解釋</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pPr>
              <a:lnSpc>
                <a:spcPts val="2880"/>
              </a:lnSpc>
              <a:spcBef>
                <a:spcPts val="0"/>
              </a:spcBef>
            </a:pPr>
            <a:r>
              <a:rPr kumimoji="1" lang="zh-TW" altLang="en-US" sz="2400" b="1" u="sng" dirty="0">
                <a:solidFill>
                  <a:srgbClr val="000000"/>
                </a:solidFill>
              </a:rPr>
              <a:t>小結</a:t>
            </a:r>
            <a:endParaRPr kumimoji="1" lang="en-US" altLang="zh-TW" sz="2400" b="1" u="sng" dirty="0">
              <a:solidFill>
                <a:srgbClr val="000000"/>
              </a:solidFill>
            </a:endParaRPr>
          </a:p>
          <a:p>
            <a:pPr marL="541338" indent="-357188">
              <a:lnSpc>
                <a:spcPts val="2880"/>
              </a:lnSpc>
              <a:spcBef>
                <a:spcPts val="0"/>
              </a:spcBef>
              <a:buFont typeface="+mj-lt"/>
              <a:buAutoNum type="arabicPeriod"/>
            </a:pPr>
            <a:r>
              <a:rPr kumimoji="1" lang="zh-TW" altLang="en-US" sz="2400" dirty="0">
                <a:solidFill>
                  <a:srgbClr val="000000"/>
                </a:solidFill>
              </a:rPr>
              <a:t>勞基法第 </a:t>
            </a:r>
            <a:r>
              <a:rPr kumimoji="1" lang="en-US" altLang="zh-TW" sz="2400" dirty="0">
                <a:solidFill>
                  <a:srgbClr val="000000"/>
                </a:solidFill>
              </a:rPr>
              <a:t>84 </a:t>
            </a:r>
            <a:r>
              <a:rPr kumimoji="1" lang="zh-TW" altLang="en-US" sz="2400" dirty="0">
                <a:solidFill>
                  <a:srgbClr val="000000"/>
                </a:solidFill>
              </a:rPr>
              <a:t>條之</a:t>
            </a:r>
            <a:r>
              <a:rPr kumimoji="1" lang="en-US" altLang="zh-TW" sz="2400" dirty="0">
                <a:solidFill>
                  <a:srgbClr val="000000"/>
                </a:solidFill>
              </a:rPr>
              <a:t>1 </a:t>
            </a:r>
            <a:r>
              <a:rPr kumimoji="1" lang="zh-TW" altLang="en-US" sz="2400" dirty="0">
                <a:solidFill>
                  <a:srgbClr val="000000"/>
                </a:solidFill>
              </a:rPr>
              <a:t>雖係民法第</a:t>
            </a:r>
            <a:r>
              <a:rPr kumimoji="1" lang="en-US" altLang="zh-TW" sz="2400" dirty="0">
                <a:solidFill>
                  <a:srgbClr val="000000"/>
                </a:solidFill>
              </a:rPr>
              <a:t>71 </a:t>
            </a:r>
            <a:r>
              <a:rPr kumimoji="1" lang="zh-TW" altLang="en-US" sz="2400" dirty="0">
                <a:solidFill>
                  <a:srgbClr val="000000"/>
                </a:solidFill>
              </a:rPr>
              <a:t>條所稱之強行規定，惟</a:t>
            </a:r>
            <a:r>
              <a:rPr kumimoji="1" lang="zh-TW" altLang="en-US" sz="2400" dirty="0">
                <a:solidFill>
                  <a:srgbClr val="FF0000"/>
                </a:solidFill>
              </a:rPr>
              <a:t>未經核備之當事人合意，並不是民法第</a:t>
            </a:r>
            <a:r>
              <a:rPr kumimoji="1" lang="en-US" altLang="zh-TW" sz="2400" dirty="0">
                <a:solidFill>
                  <a:srgbClr val="FF0000"/>
                </a:solidFill>
              </a:rPr>
              <a:t>71</a:t>
            </a:r>
            <a:r>
              <a:rPr kumimoji="1" lang="zh-TW" altLang="en-US" sz="2400" dirty="0">
                <a:solidFill>
                  <a:srgbClr val="FF0000"/>
                </a:solidFill>
              </a:rPr>
              <a:t>條本文所稱的「無效」</a:t>
            </a:r>
            <a:r>
              <a:rPr kumimoji="1" lang="zh-TW" altLang="en-US" sz="2400" dirty="0">
                <a:solidFill>
                  <a:srgbClr val="000000"/>
                </a:solidFill>
              </a:rPr>
              <a:t>，而是相當於依民法第</a:t>
            </a:r>
            <a:r>
              <a:rPr kumimoji="1" lang="en-US" altLang="zh-TW" sz="2400" dirty="0">
                <a:solidFill>
                  <a:srgbClr val="000000"/>
                </a:solidFill>
              </a:rPr>
              <a:t>71 </a:t>
            </a:r>
            <a:r>
              <a:rPr kumimoji="1" lang="zh-TW" altLang="en-US" sz="2400" dirty="0">
                <a:solidFill>
                  <a:srgbClr val="000000"/>
                </a:solidFill>
              </a:rPr>
              <a:t>條但書的部分「但其規定並不以之為無效者，不在此限。」，亦即僅僅是不能享有勞基法第</a:t>
            </a:r>
            <a:r>
              <a:rPr kumimoji="1" lang="en-US" altLang="zh-TW" sz="2400" dirty="0">
                <a:solidFill>
                  <a:srgbClr val="000000"/>
                </a:solidFill>
              </a:rPr>
              <a:t>84 </a:t>
            </a:r>
            <a:r>
              <a:rPr kumimoji="1" lang="zh-TW" altLang="en-US" sz="2400" dirty="0">
                <a:solidFill>
                  <a:srgbClr val="000000"/>
                </a:solidFill>
              </a:rPr>
              <a:t>條之</a:t>
            </a:r>
            <a:r>
              <a:rPr kumimoji="1" lang="en-US" altLang="zh-TW" sz="2400" dirty="0">
                <a:solidFill>
                  <a:srgbClr val="000000"/>
                </a:solidFill>
              </a:rPr>
              <a:t>1 </a:t>
            </a:r>
            <a:r>
              <a:rPr kumimoji="1" lang="zh-TW" altLang="en-US" sz="2400" dirty="0">
                <a:solidFill>
                  <a:srgbClr val="000000"/>
                </a:solidFill>
              </a:rPr>
              <a:t>所賦予的「優惠」（免除勞基法其他關於工時等等規定的拘束）而已。</a:t>
            </a:r>
            <a:endParaRPr kumimoji="1" lang="en-US" altLang="zh-TW" sz="2400" dirty="0">
              <a:solidFill>
                <a:srgbClr val="000000"/>
              </a:solidFill>
            </a:endParaRPr>
          </a:p>
          <a:p>
            <a:pPr marL="541338" indent="-357188">
              <a:lnSpc>
                <a:spcPts val="2880"/>
              </a:lnSpc>
              <a:spcBef>
                <a:spcPts val="0"/>
              </a:spcBef>
              <a:buFont typeface="+mj-lt"/>
              <a:buAutoNum type="arabicPeriod"/>
            </a:pPr>
            <a:r>
              <a:rPr kumimoji="1" lang="zh-TW" altLang="en-US" sz="2400" dirty="0">
                <a:solidFill>
                  <a:srgbClr val="000000"/>
                </a:solidFill>
              </a:rPr>
              <a:t>未經核備之當事人合意，既非當然無效，</a:t>
            </a:r>
            <a:r>
              <a:rPr kumimoji="1" lang="zh-TW" altLang="en-US" sz="2400" dirty="0">
                <a:solidFill>
                  <a:srgbClr val="FF0000"/>
                </a:solidFill>
              </a:rPr>
              <a:t>其效力最終仍應取決於是否牴觸勞基法的其他規定而定</a:t>
            </a:r>
            <a:r>
              <a:rPr kumimoji="1" lang="zh-TW" altLang="en-US" sz="2400" dirty="0">
                <a:solidFill>
                  <a:srgbClr val="000000"/>
                </a:solidFill>
              </a:rPr>
              <a:t>。例如勞雇雙方就超過正常工時（勞基法</a:t>
            </a:r>
            <a:r>
              <a:rPr kumimoji="1" lang="en-US" altLang="zh-TW" sz="2400" dirty="0">
                <a:solidFill>
                  <a:srgbClr val="000000"/>
                </a:solidFill>
              </a:rPr>
              <a:t>30</a:t>
            </a:r>
            <a:r>
              <a:rPr kumimoji="1" lang="zh-TW" altLang="en-US" sz="2400" dirty="0">
                <a:solidFill>
                  <a:srgbClr val="000000"/>
                </a:solidFill>
              </a:rPr>
              <a:t>）以外之工作，約定給付高於勞基法第</a:t>
            </a:r>
            <a:r>
              <a:rPr kumimoji="1" lang="en-US" altLang="zh-TW" sz="2400" dirty="0">
                <a:solidFill>
                  <a:srgbClr val="000000"/>
                </a:solidFill>
              </a:rPr>
              <a:t>24 </a:t>
            </a:r>
            <a:r>
              <a:rPr kumimoji="1" lang="zh-TW" altLang="en-US" sz="2400" dirty="0">
                <a:solidFill>
                  <a:srgbClr val="000000"/>
                </a:solidFill>
              </a:rPr>
              <a:t>條所規定的加班費，該合意雖未經核備，其約定仍有效。</a:t>
            </a:r>
            <a:r>
              <a:rPr kumimoji="1" lang="en-US" altLang="zh-TW" sz="2400" dirty="0">
                <a:solidFill>
                  <a:srgbClr val="000000"/>
                </a:solidFill>
              </a:rPr>
              <a:t/>
            </a:r>
            <a:br>
              <a:rPr kumimoji="1" lang="en-US" altLang="zh-TW" sz="2400" dirty="0">
                <a:solidFill>
                  <a:srgbClr val="000000"/>
                </a:solidFill>
              </a:rPr>
            </a:br>
            <a:endParaRPr kumimoji="1" lang="en-US" altLang="zh-TW" sz="20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284780137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釋字第</a:t>
            </a:r>
            <a:r>
              <a:rPr kumimoji="1" lang="en-US" altLang="zh-TW" sz="4000" dirty="0">
                <a:solidFill>
                  <a:srgbClr val="FFFFFF"/>
                </a:solidFill>
              </a:rPr>
              <a:t>726</a:t>
            </a:r>
            <a:r>
              <a:rPr kumimoji="1" lang="zh-TW" altLang="en-US" sz="4000" dirty="0">
                <a:solidFill>
                  <a:srgbClr val="FFFFFF"/>
                </a:solidFill>
              </a:rPr>
              <a:t>號解釋</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pPr>
              <a:lnSpc>
                <a:spcPts val="2880"/>
              </a:lnSpc>
              <a:spcBef>
                <a:spcPts val="0"/>
              </a:spcBef>
            </a:pPr>
            <a:r>
              <a:rPr kumimoji="1" lang="zh-TW" altLang="en-US" sz="2400" dirty="0">
                <a:solidFill>
                  <a:srgbClr val="000000"/>
                </a:solidFill>
              </a:rPr>
              <a:t>釋字第</a:t>
            </a:r>
            <a:r>
              <a:rPr kumimoji="1" lang="en-US" altLang="zh-TW" sz="2400" dirty="0">
                <a:solidFill>
                  <a:srgbClr val="000000"/>
                </a:solidFill>
              </a:rPr>
              <a:t>726</a:t>
            </a:r>
            <a:r>
              <a:rPr kumimoji="1" lang="zh-TW" altLang="en-US" sz="2400" dirty="0">
                <a:solidFill>
                  <a:srgbClr val="000000"/>
                </a:solidFill>
              </a:rPr>
              <a:t>號解釋作成後，實務上判決如何適用？</a:t>
            </a:r>
            <a:r>
              <a:rPr kumimoji="1" lang="en-US" altLang="zh-TW" sz="2400" dirty="0">
                <a:solidFill>
                  <a:srgbClr val="000000"/>
                </a:solidFill>
              </a:rPr>
              <a:t/>
            </a:r>
            <a:br>
              <a:rPr kumimoji="1" lang="en-US" altLang="zh-TW" sz="2400" dirty="0">
                <a:solidFill>
                  <a:srgbClr val="000000"/>
                </a:solidFill>
              </a:rPr>
            </a:br>
            <a:r>
              <a:rPr kumimoji="1" lang="zh-TW" altLang="en-US" sz="2400" dirty="0">
                <a:solidFill>
                  <a:srgbClr val="000000"/>
                </a:solidFill>
              </a:rPr>
              <a:t>「細譯最高法院</a:t>
            </a:r>
            <a:r>
              <a:rPr kumimoji="1" lang="en-US" altLang="zh-TW" sz="2400" dirty="0">
                <a:solidFill>
                  <a:srgbClr val="000000"/>
                </a:solidFill>
              </a:rPr>
              <a:t>101</a:t>
            </a:r>
            <a:r>
              <a:rPr kumimoji="1" lang="zh-TW" altLang="en-US" sz="2400" dirty="0">
                <a:solidFill>
                  <a:srgbClr val="000000"/>
                </a:solidFill>
              </a:rPr>
              <a:t>年度台上字第</a:t>
            </a:r>
            <a:r>
              <a:rPr kumimoji="1" lang="en-US" altLang="zh-TW" sz="2400" dirty="0">
                <a:solidFill>
                  <a:srgbClr val="000000"/>
                </a:solidFill>
              </a:rPr>
              <a:t>258</a:t>
            </a:r>
            <a:r>
              <a:rPr kumimoji="1" lang="zh-TW" altLang="en-US" sz="2400" dirty="0">
                <a:solidFill>
                  <a:srgbClr val="000000"/>
                </a:solidFill>
              </a:rPr>
              <a:t>號判決意旨所據之事實，係該案兩造所為之約定「優於」勞基法所定最低標準之勞動條件，始有謂「縱未經當地主管機關核備，僅屬行政管理上之問題，不得指勞雇間之約定為無效」之前提。從而，綜合上揭最高法院判決及前述司法院大法官會議解釋揭櫫之意旨，應認為</a:t>
            </a:r>
            <a:r>
              <a:rPr kumimoji="1" lang="zh-TW" altLang="en-US" sz="2400" b="1" u="sng" dirty="0">
                <a:solidFill>
                  <a:srgbClr val="000000"/>
                </a:solidFill>
              </a:rPr>
              <a:t>兩造間所為之約定，欠缺當地主管機關核備時，必須由法院視兩造間約定之實質內容，</a:t>
            </a:r>
            <a:r>
              <a:rPr kumimoji="1" lang="zh-TW" altLang="en-US" sz="2400" b="1" u="sng" dirty="0">
                <a:solidFill>
                  <a:srgbClr val="FF0000"/>
                </a:solidFill>
              </a:rPr>
              <a:t>是否「優於」勞基法所定最低標準之勞動條件</a:t>
            </a:r>
            <a:r>
              <a:rPr kumimoji="1" lang="zh-TW" altLang="en-US" sz="2400" b="1" u="sng" dirty="0">
                <a:solidFill>
                  <a:srgbClr val="000000"/>
                </a:solidFill>
              </a:rPr>
              <a:t>而為個案認定。</a:t>
            </a:r>
            <a:r>
              <a:rPr kumimoji="1" lang="zh-TW" altLang="en-US" sz="2400" dirty="0">
                <a:solidFill>
                  <a:srgbClr val="000000"/>
                </a:solidFill>
              </a:rPr>
              <a:t>」臺灣高等法院臺中分院</a:t>
            </a:r>
            <a:r>
              <a:rPr kumimoji="1" lang="en-US" altLang="zh-TW" sz="2400" dirty="0">
                <a:solidFill>
                  <a:srgbClr val="000000"/>
                </a:solidFill>
              </a:rPr>
              <a:t>106</a:t>
            </a:r>
            <a:r>
              <a:rPr kumimoji="1" lang="zh-TW" altLang="en-US" sz="2400" dirty="0">
                <a:solidFill>
                  <a:srgbClr val="000000"/>
                </a:solidFill>
              </a:rPr>
              <a:t>年度勞上易字第</a:t>
            </a:r>
            <a:r>
              <a:rPr kumimoji="1" lang="en-US" altLang="zh-TW" sz="2400" dirty="0">
                <a:solidFill>
                  <a:srgbClr val="000000"/>
                </a:solidFill>
              </a:rPr>
              <a:t>11</a:t>
            </a:r>
            <a:r>
              <a:rPr kumimoji="1" lang="zh-TW" altLang="en-US" sz="2400" dirty="0">
                <a:solidFill>
                  <a:srgbClr val="000000"/>
                </a:solidFill>
              </a:rPr>
              <a:t>號民事判決參照。</a:t>
            </a:r>
            <a:endParaRPr kumimoji="1" lang="en-US" altLang="zh-TW" sz="2000" dirty="0">
              <a:solidFill>
                <a:srgbClr val="000000"/>
              </a:solidFill>
            </a:endParaRPr>
          </a:p>
          <a:p>
            <a:endParaRPr kumimoji="1" lang="en-US" altLang="zh-TW" sz="2000" dirty="0">
              <a:solidFill>
                <a:srgbClr val="000000"/>
              </a:solidFill>
            </a:endParaRPr>
          </a:p>
        </p:txBody>
      </p:sp>
    </p:spTree>
    <p:extLst>
      <p:ext uri="{BB962C8B-B14F-4D97-AF65-F5344CB8AC3E}">
        <p14:creationId xmlns:p14="http://schemas.microsoft.com/office/powerpoint/2010/main" val="6617203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勞工實際工作時間，超過經核備</a:t>
            </a:r>
            <a:r>
              <a:rPr kumimoji="1" lang="en-US" altLang="zh-TW" sz="4000" dirty="0">
                <a:solidFill>
                  <a:srgbClr val="FFFFFF"/>
                </a:solidFill>
              </a:rPr>
              <a:t>84-1</a:t>
            </a:r>
            <a:r>
              <a:rPr kumimoji="1" lang="zh-TW" altLang="en-US" sz="4000" dirty="0">
                <a:solidFill>
                  <a:srgbClr val="FFFFFF"/>
                </a:solidFill>
              </a:rPr>
              <a:t>約定書時勞動主管機關可否加以處罰？</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r>
              <a:rPr lang="zh-TW" altLang="en-US" sz="2400" dirty="0"/>
              <a:t>案例：甲公司經營保全服務，其依勞動基準法第</a:t>
            </a:r>
            <a:r>
              <a:rPr lang="en-US" altLang="zh-TW" sz="2400" dirty="0"/>
              <a:t>84</a:t>
            </a:r>
            <a:r>
              <a:rPr lang="zh-TW" altLang="en-US" sz="2400" dirty="0"/>
              <a:t>條之</a:t>
            </a:r>
            <a:r>
              <a:rPr lang="en-US" altLang="zh-TW" sz="2400" dirty="0"/>
              <a:t>1</a:t>
            </a:r>
            <a:r>
              <a:rPr lang="zh-TW" altLang="en-US" sz="2400" dirty="0"/>
              <a:t>規定，與所屬擔任保全人員之Ａ君以書面約定「</a:t>
            </a:r>
            <a:r>
              <a:rPr lang="en-US" altLang="zh-TW" sz="2400" dirty="0"/>
              <a:t>……</a:t>
            </a:r>
            <a:r>
              <a:rPr lang="zh-TW" altLang="en-US" sz="2400" dirty="0"/>
              <a:t>工作時間：</a:t>
            </a:r>
            <a:r>
              <a:rPr lang="en-US" altLang="zh-TW" sz="2400" dirty="0"/>
              <a:t>(</a:t>
            </a:r>
            <a:r>
              <a:rPr lang="zh-TW" altLang="en-US" sz="2400" dirty="0"/>
              <a:t>一</a:t>
            </a:r>
            <a:r>
              <a:rPr lang="en-US" altLang="zh-TW" sz="2400" dirty="0"/>
              <a:t>)</a:t>
            </a:r>
            <a:r>
              <a:rPr lang="zh-TW" altLang="en-US" sz="2400" dirty="0"/>
              <a:t>正常工作時間：每日</a:t>
            </a:r>
            <a:r>
              <a:rPr lang="en-US" altLang="zh-TW" sz="2400" dirty="0"/>
              <a:t>10</a:t>
            </a:r>
            <a:r>
              <a:rPr lang="zh-TW" altLang="en-US" sz="2400" dirty="0"/>
              <a:t>小時。</a:t>
            </a:r>
            <a:r>
              <a:rPr lang="en-US" altLang="zh-TW" sz="2400" dirty="0"/>
              <a:t>(</a:t>
            </a:r>
            <a:r>
              <a:rPr lang="zh-TW" altLang="en-US" sz="2400" dirty="0"/>
              <a:t>二</a:t>
            </a:r>
            <a:r>
              <a:rPr lang="en-US" altLang="zh-TW" sz="2400" dirty="0"/>
              <a:t>)</a:t>
            </a:r>
            <a:r>
              <a:rPr lang="zh-TW" altLang="en-US" sz="2400" dirty="0"/>
              <a:t>延長工作時間：每日</a:t>
            </a:r>
            <a:r>
              <a:rPr lang="en-US" altLang="zh-TW" sz="2400" dirty="0"/>
              <a:t>2</a:t>
            </a:r>
            <a:r>
              <a:rPr lang="zh-TW" altLang="en-US" sz="2400" dirty="0"/>
              <a:t>小時。</a:t>
            </a:r>
            <a:r>
              <a:rPr lang="en-US" altLang="zh-TW" sz="2400" dirty="0"/>
              <a:t>(</a:t>
            </a:r>
            <a:r>
              <a:rPr lang="zh-TW" altLang="en-US" sz="2400" dirty="0"/>
              <a:t>三</a:t>
            </a:r>
            <a:r>
              <a:rPr lang="en-US" altLang="zh-TW" sz="2400" dirty="0"/>
              <a:t>)</a:t>
            </a:r>
            <a:r>
              <a:rPr lang="zh-TW" altLang="en-US" sz="2400" dirty="0"/>
              <a:t>每日正常工作時間不得超過</a:t>
            </a:r>
            <a:r>
              <a:rPr lang="en-US" altLang="zh-TW" sz="2400" dirty="0"/>
              <a:t>10</a:t>
            </a:r>
            <a:r>
              <a:rPr lang="zh-TW" altLang="en-US" sz="2400" dirty="0"/>
              <a:t>小時，連同延長工作時間，</a:t>
            </a:r>
            <a:r>
              <a:rPr lang="en-US" altLang="zh-TW" sz="2400" dirty="0"/>
              <a:t>1</a:t>
            </a:r>
            <a:r>
              <a:rPr lang="zh-TW" altLang="en-US" sz="2400" dirty="0"/>
              <a:t>日不得超過</a:t>
            </a:r>
            <a:r>
              <a:rPr lang="en-US" altLang="zh-TW" sz="2400" dirty="0"/>
              <a:t>12</a:t>
            </a:r>
            <a:r>
              <a:rPr lang="zh-TW" altLang="en-US" sz="2400" dirty="0"/>
              <a:t>小時。</a:t>
            </a:r>
            <a:r>
              <a:rPr lang="en-US" altLang="zh-TW" sz="2400" dirty="0"/>
              <a:t>……</a:t>
            </a:r>
            <a:r>
              <a:rPr lang="zh-TW" altLang="en-US" sz="2400" dirty="0"/>
              <a:t>。」並經台本市政府勞工局准予核備。嗣北市府勞工局對甲公司實施勞動檢查時發現，Ａ君服勤之班別中偶一班為</a:t>
            </a:r>
            <a:r>
              <a:rPr lang="en-US" altLang="zh-TW" sz="2400" dirty="0"/>
              <a:t>7</a:t>
            </a:r>
            <a:r>
              <a:rPr lang="zh-TW" altLang="en-US" sz="2400" dirty="0"/>
              <a:t>時至</a:t>
            </a:r>
            <a:r>
              <a:rPr lang="en-US" altLang="zh-TW" sz="2400" dirty="0"/>
              <a:t>21</a:t>
            </a:r>
            <a:r>
              <a:rPr lang="zh-TW" altLang="en-US" sz="2400" dirty="0"/>
              <a:t>時，休息</a:t>
            </a:r>
            <a:r>
              <a:rPr lang="en-US" altLang="zh-TW" sz="2400" dirty="0"/>
              <a:t>1.5</a:t>
            </a:r>
            <a:r>
              <a:rPr lang="zh-TW" altLang="en-US" sz="2400" dirty="0"/>
              <a:t>小時，總工時為</a:t>
            </a:r>
            <a:r>
              <a:rPr lang="en-US" altLang="zh-TW" sz="2400" dirty="0"/>
              <a:t>12.5</a:t>
            </a:r>
            <a:r>
              <a:rPr lang="zh-TW" altLang="en-US" sz="2400" dirty="0"/>
              <a:t>小時之班別。經北市府勞工局發現Ａ君</a:t>
            </a:r>
            <a:r>
              <a:rPr lang="en-US" altLang="zh-TW" sz="2400" dirty="0"/>
              <a:t>105</a:t>
            </a:r>
            <a:r>
              <a:rPr lang="zh-TW" altLang="en-US" sz="2400" dirty="0"/>
              <a:t>年出勤紀錄中，有多日之延長工作時間連同正常工作時間，</a:t>
            </a:r>
            <a:r>
              <a:rPr lang="en-US" altLang="zh-TW" sz="2400" dirty="0"/>
              <a:t>1</a:t>
            </a:r>
            <a:r>
              <a:rPr lang="zh-TW" altLang="en-US" sz="2400" dirty="0"/>
              <a:t>日超過</a:t>
            </a:r>
            <a:r>
              <a:rPr lang="en-US" altLang="zh-TW" sz="2400" dirty="0"/>
              <a:t>12</a:t>
            </a:r>
            <a:r>
              <a:rPr lang="zh-TW" altLang="en-US" sz="2400" dirty="0"/>
              <a:t>小時之情事，故認甲公司違反勞動基準法第</a:t>
            </a:r>
            <a:r>
              <a:rPr lang="en-US" altLang="zh-TW" sz="2400" dirty="0"/>
              <a:t>32</a:t>
            </a:r>
            <a:r>
              <a:rPr lang="zh-TW" altLang="en-US" sz="2400" dirty="0"/>
              <a:t>條第</a:t>
            </a:r>
            <a:r>
              <a:rPr lang="en-US" altLang="zh-TW" sz="2400" dirty="0"/>
              <a:t>2</a:t>
            </a:r>
            <a:r>
              <a:rPr lang="zh-TW" altLang="en-US" sz="2400" dirty="0"/>
              <a:t>項規定，依勞基法對甲公司開罰。</a:t>
            </a:r>
            <a:r>
              <a:rPr kumimoji="1" lang="en-US" altLang="zh-TW" sz="2000" dirty="0">
                <a:solidFill>
                  <a:srgbClr val="000000"/>
                </a:solidFill>
              </a:rPr>
              <a:t/>
            </a:r>
            <a:br>
              <a:rPr kumimoji="1" lang="en-US" altLang="zh-TW" sz="2000" dirty="0">
                <a:solidFill>
                  <a:srgbClr val="000000"/>
                </a:solidFill>
              </a:rPr>
            </a:br>
            <a:r>
              <a:rPr kumimoji="1" lang="zh-TW" altLang="en-US" sz="2400" dirty="0">
                <a:solidFill>
                  <a:srgbClr val="000000"/>
                </a:solidFill>
              </a:rPr>
              <a:t>甲公司提起訴願遭駁回後，向台北高等行政法院提起訴訟。</a:t>
            </a:r>
            <a:endParaRPr lang="en-US" altLang="zh-TW" sz="2400" dirty="0"/>
          </a:p>
        </p:txBody>
      </p:sp>
    </p:spTree>
    <p:extLst>
      <p:ext uri="{BB962C8B-B14F-4D97-AF65-F5344CB8AC3E}">
        <p14:creationId xmlns:p14="http://schemas.microsoft.com/office/powerpoint/2010/main" val="6107977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勞工實際工作時間，超過經核備</a:t>
            </a:r>
            <a:r>
              <a:rPr kumimoji="1" lang="en-US" altLang="zh-TW" sz="4000" dirty="0">
                <a:solidFill>
                  <a:srgbClr val="FFFFFF"/>
                </a:solidFill>
              </a:rPr>
              <a:t>84-1</a:t>
            </a:r>
            <a:r>
              <a:rPr kumimoji="1" lang="zh-TW" altLang="en-US" sz="4000" dirty="0">
                <a:solidFill>
                  <a:srgbClr val="FFFFFF"/>
                </a:solidFill>
              </a:rPr>
              <a:t>約定書時勞動主管機關可否加以處罰？</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r>
              <a:rPr lang="zh-TW" altLang="en-US" sz="2400" dirty="0"/>
              <a:t>臺北高等行政法院</a:t>
            </a:r>
            <a:r>
              <a:rPr lang="en-US" altLang="zh-TW" sz="2400" dirty="0"/>
              <a:t>106</a:t>
            </a:r>
            <a:r>
              <a:rPr lang="zh-TW" altLang="en-US" sz="2400" dirty="0"/>
              <a:t>年度訴字第</a:t>
            </a:r>
            <a:r>
              <a:rPr lang="en-US" altLang="zh-TW" sz="2400" dirty="0"/>
              <a:t>230</a:t>
            </a:r>
            <a:r>
              <a:rPr lang="zh-TW" altLang="en-US" sz="2400" dirty="0"/>
              <a:t>號行政判決：</a:t>
            </a:r>
            <a:endParaRPr lang="en-US" altLang="zh-TW" sz="2400" dirty="0"/>
          </a:p>
          <a:p>
            <a:pPr marL="276225" indent="0">
              <a:buNone/>
            </a:pPr>
            <a:r>
              <a:rPr lang="zh-TW" altLang="en-US" sz="2400" dirty="0"/>
              <a:t>「按行為時</a:t>
            </a:r>
            <a:r>
              <a:rPr lang="zh-TW" altLang="en-US" sz="2400" b="1" u="sng" dirty="0"/>
              <a:t>臺北市政府核備勞動基準法第</a:t>
            </a:r>
            <a:r>
              <a:rPr lang="en-US" altLang="zh-TW" sz="2400" b="1" u="sng" dirty="0"/>
              <a:t>84</a:t>
            </a:r>
            <a:r>
              <a:rPr lang="zh-TW" altLang="en-US" sz="2400" b="1" u="sng" dirty="0"/>
              <a:t>條之</a:t>
            </a:r>
            <a:r>
              <a:rPr lang="en-US" altLang="zh-TW" sz="2400" b="1" u="sng" dirty="0"/>
              <a:t>1</a:t>
            </a:r>
            <a:r>
              <a:rPr lang="zh-TW" altLang="en-US" sz="2400" b="1" u="sng" dirty="0"/>
              <a:t>約定書審查基準</a:t>
            </a:r>
            <a:r>
              <a:rPr lang="zh-TW" altLang="en-US" sz="2400" dirty="0"/>
              <a:t>第</a:t>
            </a:r>
            <a:r>
              <a:rPr lang="en-US" altLang="zh-TW" sz="2400" dirty="0"/>
              <a:t>5</a:t>
            </a:r>
            <a:r>
              <a:rPr lang="zh-TW" altLang="en-US" sz="2400" dirty="0"/>
              <a:t>點第</a:t>
            </a:r>
            <a:r>
              <a:rPr lang="en-US" altLang="zh-TW" sz="2400" dirty="0"/>
              <a:t>1</a:t>
            </a:r>
            <a:r>
              <a:rPr lang="zh-TW" altLang="en-US" sz="2400" dirty="0"/>
              <a:t>款規定：</a:t>
            </a:r>
            <a:r>
              <a:rPr lang="en-US" altLang="zh-TW" sz="2400" dirty="0"/>
              <a:t>『</a:t>
            </a:r>
            <a:r>
              <a:rPr lang="zh-TW" altLang="en-US" sz="2400" dirty="0"/>
              <a:t>約定書內容若有違反下列事項者，該部分不予核備：（一）適用本基準之工作者，工作時數不得超過本府審查適用勞基法第</a:t>
            </a:r>
            <a:r>
              <a:rPr lang="en-US" altLang="zh-TW" sz="2400" dirty="0"/>
              <a:t>84</a:t>
            </a:r>
            <a:r>
              <a:rPr lang="zh-TW" altLang="en-US" sz="2400" dirty="0"/>
              <a:t>條之</a:t>
            </a:r>
            <a:r>
              <a:rPr lang="en-US" altLang="zh-TW" sz="2400" dirty="0"/>
              <a:t>1</a:t>
            </a:r>
            <a:r>
              <a:rPr lang="zh-TW" altLang="en-US" sz="2400" dirty="0"/>
              <a:t>工作者工作時間一覽表所訂之標準。⋯⋯</a:t>
            </a:r>
            <a:r>
              <a:rPr lang="en-US" altLang="zh-TW" sz="2400" dirty="0"/>
              <a:t>』</a:t>
            </a:r>
            <a:r>
              <a:rPr lang="zh-TW" altLang="en-US" sz="2400" dirty="0"/>
              <a:t>。再按</a:t>
            </a:r>
            <a:r>
              <a:rPr lang="zh-TW" altLang="en-US" sz="2400" b="1" u="sng" dirty="0"/>
              <a:t>臺北市政府審查適用勞動基準法第</a:t>
            </a:r>
            <a:r>
              <a:rPr lang="en-US" altLang="zh-TW" sz="2400" b="1" u="sng" dirty="0"/>
              <a:t>84</a:t>
            </a:r>
            <a:r>
              <a:rPr lang="zh-TW" altLang="en-US" sz="2400" b="1" u="sng" dirty="0"/>
              <a:t>條之</a:t>
            </a:r>
            <a:r>
              <a:rPr lang="en-US" altLang="zh-TW" sz="2400" b="1" u="sng" dirty="0"/>
              <a:t>1</a:t>
            </a:r>
            <a:r>
              <a:rPr lang="zh-TW" altLang="en-US" sz="2400" b="1" u="sng" dirty="0"/>
              <a:t>工作者工作時間一覽表</a:t>
            </a:r>
            <a:r>
              <a:rPr lang="zh-TW" altLang="en-US" sz="2400" dirty="0"/>
              <a:t>：</a:t>
            </a:r>
            <a:r>
              <a:rPr lang="en-US" altLang="zh-TW" sz="2400" dirty="0"/>
              <a:t>『</a:t>
            </a:r>
            <a:r>
              <a:rPr lang="zh-TW" altLang="en-US" sz="2400" dirty="0"/>
              <a:t>第一類。勞基法第</a:t>
            </a:r>
            <a:r>
              <a:rPr lang="en-US" altLang="zh-TW" sz="2400" dirty="0"/>
              <a:t>84</a:t>
            </a:r>
            <a:r>
              <a:rPr lang="zh-TW" altLang="en-US" sz="2400" dirty="0"/>
              <a:t>條之</a:t>
            </a:r>
            <a:r>
              <a:rPr lang="en-US" altLang="zh-TW" sz="2400" dirty="0"/>
              <a:t>1</a:t>
            </a:r>
            <a:r>
              <a:rPr lang="zh-TW" altLang="en-US" sz="2400" dirty="0"/>
              <a:t>核定工作者：⋯⋯</a:t>
            </a:r>
            <a:r>
              <a:rPr lang="en-US" altLang="zh-TW" sz="2400" dirty="0"/>
              <a:t>3.</a:t>
            </a:r>
            <a:r>
              <a:rPr lang="zh-TW" altLang="en-US" sz="2400" dirty="0"/>
              <a:t>保全業之保全人員⋯⋯。工時限制：</a:t>
            </a:r>
            <a:r>
              <a:rPr lang="en-US" altLang="zh-TW" sz="2400" dirty="0"/>
              <a:t>1.</a:t>
            </a:r>
            <a:r>
              <a:rPr lang="zh-TW" altLang="en-US" sz="2400" dirty="0"/>
              <a:t>每日正常工作時間不得超過</a:t>
            </a:r>
            <a:r>
              <a:rPr lang="en-US" altLang="zh-TW" sz="2400" dirty="0"/>
              <a:t>10</a:t>
            </a:r>
            <a:r>
              <a:rPr lang="zh-TW" altLang="en-US" sz="2400" dirty="0"/>
              <a:t>小時，連同延長工作時間，</a:t>
            </a:r>
            <a:r>
              <a:rPr lang="en-US" altLang="zh-TW" sz="2400" dirty="0"/>
              <a:t>1</a:t>
            </a:r>
            <a:r>
              <a:rPr lang="zh-TW" altLang="en-US" sz="2400" dirty="0"/>
              <a:t>日不得超過</a:t>
            </a:r>
            <a:r>
              <a:rPr lang="en-US" altLang="zh-TW" sz="2400" dirty="0"/>
              <a:t>12</a:t>
            </a:r>
            <a:r>
              <a:rPr lang="zh-TW" altLang="en-US" sz="2400" dirty="0"/>
              <a:t>小時。⋯⋯</a:t>
            </a:r>
            <a:r>
              <a:rPr lang="en-US" altLang="zh-TW" sz="2400" dirty="0"/>
              <a:t>』</a:t>
            </a:r>
            <a:r>
              <a:rPr lang="zh-TW" altLang="en-US" sz="2400" b="1" u="sng" dirty="0">
                <a:solidFill>
                  <a:srgbClr val="FF0000"/>
                </a:solidFill>
              </a:rPr>
              <a:t>基此可知，保全業之保全人員每日正常工作時間連同延長工作時間，</a:t>
            </a:r>
            <a:r>
              <a:rPr lang="en-US" altLang="zh-TW" sz="2400" b="1" u="sng" dirty="0">
                <a:solidFill>
                  <a:srgbClr val="FF0000"/>
                </a:solidFill>
              </a:rPr>
              <a:t>1</a:t>
            </a:r>
            <a:r>
              <a:rPr lang="zh-TW" altLang="en-US" sz="2400" b="1" u="sng" dirty="0">
                <a:solidFill>
                  <a:srgbClr val="FF0000"/>
                </a:solidFill>
              </a:rPr>
              <a:t>日不得超過</a:t>
            </a:r>
            <a:r>
              <a:rPr lang="en-US" altLang="zh-TW" sz="2400" b="1" u="sng" dirty="0">
                <a:solidFill>
                  <a:srgbClr val="FF0000"/>
                </a:solidFill>
              </a:rPr>
              <a:t>12</a:t>
            </a:r>
            <a:r>
              <a:rPr lang="zh-TW" altLang="en-US" sz="2400" b="1" u="sng" dirty="0">
                <a:solidFill>
                  <a:srgbClr val="FF0000"/>
                </a:solidFill>
              </a:rPr>
              <a:t>小時。被告認定原告違反勞動基準法第</a:t>
            </a:r>
            <a:r>
              <a:rPr lang="en-US" altLang="zh-TW" sz="2400" b="1" u="sng" dirty="0">
                <a:solidFill>
                  <a:srgbClr val="FF0000"/>
                </a:solidFill>
              </a:rPr>
              <a:t>32</a:t>
            </a:r>
            <a:r>
              <a:rPr lang="zh-TW" altLang="en-US" sz="2400" b="1" u="sng" dirty="0">
                <a:solidFill>
                  <a:srgbClr val="FF0000"/>
                </a:solidFill>
              </a:rPr>
              <a:t>條第</a:t>
            </a:r>
            <a:r>
              <a:rPr lang="en-US" altLang="zh-TW" sz="2400" b="1" u="sng" dirty="0">
                <a:solidFill>
                  <a:srgbClr val="FF0000"/>
                </a:solidFill>
              </a:rPr>
              <a:t>2</a:t>
            </a:r>
            <a:r>
              <a:rPr lang="zh-TW" altLang="en-US" sz="2400" b="1" u="sng" dirty="0">
                <a:solidFill>
                  <a:srgbClr val="FF0000"/>
                </a:solidFill>
              </a:rPr>
              <a:t>項規定應無違誤。</a:t>
            </a:r>
            <a:r>
              <a:rPr lang="zh-TW" altLang="en-US" sz="2400" dirty="0"/>
              <a:t>」</a:t>
            </a:r>
            <a:endParaRPr lang="en-US" altLang="zh-TW" sz="2400" dirty="0"/>
          </a:p>
        </p:txBody>
      </p:sp>
    </p:spTree>
    <p:extLst>
      <p:ext uri="{BB962C8B-B14F-4D97-AF65-F5344CB8AC3E}">
        <p14:creationId xmlns:p14="http://schemas.microsoft.com/office/powerpoint/2010/main" val="232482608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a:bodyPr>
          <a:lstStyle/>
          <a:p>
            <a:pPr algn="ctr"/>
            <a:r>
              <a:rPr kumimoji="1" lang="zh-TW" altLang="en-US" sz="4000" dirty="0">
                <a:solidFill>
                  <a:srgbClr val="FFFFFF"/>
                </a:solidFill>
              </a:rPr>
              <a:t>勞工實際工作時間，超過經核備</a:t>
            </a:r>
            <a:r>
              <a:rPr kumimoji="1" lang="en-US" altLang="zh-TW" sz="4000" dirty="0">
                <a:solidFill>
                  <a:srgbClr val="FFFFFF"/>
                </a:solidFill>
              </a:rPr>
              <a:t>84-1</a:t>
            </a:r>
            <a:r>
              <a:rPr kumimoji="1" lang="zh-TW" altLang="en-US" sz="4000" dirty="0">
                <a:solidFill>
                  <a:srgbClr val="FFFFFF"/>
                </a:solidFill>
              </a:rPr>
              <a:t>約定書時勞動主管機關可否加以處罰？</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r>
              <a:rPr lang="zh-TW" altLang="en-US" sz="2400" dirty="0"/>
              <a:t>依照各地方勞動主管機關訴願決定書、行政法院判決之見解，縱使勞雇雙方簽署之</a:t>
            </a:r>
            <a:r>
              <a:rPr lang="en-US" altLang="zh-TW" sz="2400" dirty="0"/>
              <a:t>84-1</a:t>
            </a:r>
            <a:r>
              <a:rPr lang="zh-TW" altLang="en-US" sz="2400" dirty="0"/>
              <a:t>約定書業經核備，然倘若雇主使勞工實際工作時間超過延長工時上限，而違反各地方政府發布之第</a:t>
            </a:r>
            <a:r>
              <a:rPr lang="en-US" altLang="zh-TW" sz="2400" dirty="0"/>
              <a:t>84</a:t>
            </a:r>
            <a:r>
              <a:rPr lang="zh-TW" altLang="en-US" sz="2400" dirty="0"/>
              <a:t>條之</a:t>
            </a:r>
            <a:r>
              <a:rPr lang="en-US" altLang="zh-TW" sz="2400" dirty="0"/>
              <a:t>1</a:t>
            </a:r>
            <a:r>
              <a:rPr lang="zh-TW" altLang="en-US" sz="2400" dirty="0"/>
              <a:t>約定書審查基準或工作時間一反表者，即屬違反勞基法第</a:t>
            </a:r>
            <a:r>
              <a:rPr lang="en-US" altLang="zh-TW" sz="2400" dirty="0"/>
              <a:t>84</a:t>
            </a:r>
            <a:r>
              <a:rPr lang="zh-TW" altLang="en-US" sz="2400" dirty="0"/>
              <a:t>條之</a:t>
            </a:r>
            <a:r>
              <a:rPr lang="en-US" altLang="zh-TW" sz="2400" dirty="0"/>
              <a:t>1</a:t>
            </a:r>
            <a:r>
              <a:rPr lang="zh-TW" altLang="en-US" sz="2400" dirty="0"/>
              <a:t>規定，而無排除同法第</a:t>
            </a:r>
            <a:r>
              <a:rPr lang="en-US" altLang="zh-TW" sz="2400" dirty="0"/>
              <a:t>30</a:t>
            </a:r>
            <a:r>
              <a:rPr lang="zh-TW" altLang="en-US" sz="2400" dirty="0"/>
              <a:t>條、第</a:t>
            </a:r>
            <a:r>
              <a:rPr lang="en-US" altLang="zh-TW" sz="2400" dirty="0"/>
              <a:t>32</a:t>
            </a:r>
            <a:r>
              <a:rPr lang="zh-TW" altLang="en-US" sz="2400" dirty="0"/>
              <a:t>條、第</a:t>
            </a:r>
            <a:r>
              <a:rPr lang="en-US" altLang="zh-TW" sz="2400" dirty="0"/>
              <a:t>36</a:t>
            </a:r>
            <a:r>
              <a:rPr lang="zh-TW" altLang="en-US" sz="2400" dirty="0"/>
              <a:t>條、第</a:t>
            </a:r>
            <a:r>
              <a:rPr lang="en-US" altLang="zh-TW" sz="2400" dirty="0"/>
              <a:t>37</a:t>
            </a:r>
            <a:r>
              <a:rPr lang="zh-TW" altLang="en-US" sz="2400" dirty="0"/>
              <a:t>條及第</a:t>
            </a:r>
            <a:r>
              <a:rPr lang="en-US" altLang="zh-TW" sz="2400" dirty="0"/>
              <a:t>49</a:t>
            </a:r>
            <a:r>
              <a:rPr lang="zh-TW" altLang="en-US" sz="2400" dirty="0"/>
              <a:t>條所為之適用，是雇主使勞工實際工作時間超過延長工時上限，仍屬違反勞基法第</a:t>
            </a:r>
            <a:r>
              <a:rPr lang="en-US" altLang="zh-TW" sz="2400" dirty="0"/>
              <a:t>32</a:t>
            </a:r>
            <a:r>
              <a:rPr lang="zh-TW" altLang="en-US" sz="2400" dirty="0"/>
              <a:t>條延長工時之規定，主管機關得依法處罰之。</a:t>
            </a:r>
            <a:endParaRPr lang="en-US" altLang="zh-TW" sz="2400" dirty="0"/>
          </a:p>
        </p:txBody>
      </p:sp>
    </p:spTree>
    <p:extLst>
      <p:ext uri="{BB962C8B-B14F-4D97-AF65-F5344CB8AC3E}">
        <p14:creationId xmlns:p14="http://schemas.microsoft.com/office/powerpoint/2010/main" val="198585552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fontScale="90000"/>
          </a:bodyPr>
          <a:lstStyle/>
          <a:p>
            <a:pPr algn="ctr"/>
            <a:r>
              <a:rPr kumimoji="1" lang="zh-TW" altLang="en-US" sz="4000" dirty="0">
                <a:solidFill>
                  <a:srgbClr val="FFFFFF"/>
                </a:solidFill>
              </a:rPr>
              <a:t>於</a:t>
            </a:r>
            <a:r>
              <a:rPr kumimoji="1" lang="en-US" altLang="zh-TW" sz="4000" dirty="0">
                <a:solidFill>
                  <a:srgbClr val="FFFFFF"/>
                </a:solidFill>
              </a:rPr>
              <a:t>《</a:t>
            </a:r>
            <a:r>
              <a:rPr kumimoji="1" lang="zh-TW" altLang="en-US" sz="4000" dirty="0">
                <a:solidFill>
                  <a:srgbClr val="FFFFFF"/>
                </a:solidFill>
              </a:rPr>
              <a:t>工作時間指引</a:t>
            </a:r>
            <a:r>
              <a:rPr kumimoji="1" lang="en-US" altLang="zh-TW" sz="4000" dirty="0">
                <a:solidFill>
                  <a:srgbClr val="FFFFFF"/>
                </a:solidFill>
              </a:rPr>
              <a:t>》</a:t>
            </a:r>
            <a:r>
              <a:rPr kumimoji="1" lang="zh-TW" altLang="en-US" sz="4000" dirty="0">
                <a:solidFill>
                  <a:srgbClr val="FFFFFF"/>
                </a:solidFill>
              </a:rPr>
              <a:t>發布前，勞資雙方簽署超過工時上限之約定書已經核備者，該約定書於</a:t>
            </a:r>
            <a:r>
              <a:rPr kumimoji="1" lang="en-US" altLang="zh-TW" sz="4000" dirty="0">
                <a:solidFill>
                  <a:srgbClr val="FFFFFF"/>
                </a:solidFill>
              </a:rPr>
              <a:t>《</a:t>
            </a:r>
            <a:r>
              <a:rPr kumimoji="1" lang="zh-CN" altLang="en-US" sz="4000" dirty="0">
                <a:solidFill>
                  <a:srgbClr val="FFFFFF"/>
                </a:solidFill>
              </a:rPr>
              <a:t>工作</a:t>
            </a:r>
            <a:r>
              <a:rPr kumimoji="1" lang="zh-TW" altLang="en-US" sz="4000" dirty="0">
                <a:solidFill>
                  <a:srgbClr val="FFFFFF"/>
                </a:solidFill>
              </a:rPr>
              <a:t>時間指引</a:t>
            </a:r>
            <a:r>
              <a:rPr kumimoji="1" lang="en-US" altLang="zh-TW" sz="4000" dirty="0">
                <a:solidFill>
                  <a:srgbClr val="FFFFFF"/>
                </a:solidFill>
              </a:rPr>
              <a:t>》</a:t>
            </a:r>
            <a:r>
              <a:rPr kumimoji="1" lang="zh-TW" altLang="en-US" sz="4000" dirty="0">
                <a:solidFill>
                  <a:srgbClr val="FFFFFF"/>
                </a:solidFill>
              </a:rPr>
              <a:t>發布後是否仍為有效？</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r>
              <a:rPr lang="zh-TW" altLang="en-US" sz="2400" dirty="0"/>
              <a:t>案例：</a:t>
            </a:r>
            <a:r>
              <a:rPr lang="en-US" altLang="zh-TW" sz="2400" dirty="0"/>
              <a:t/>
            </a:r>
            <a:br>
              <a:rPr lang="en-US" altLang="zh-TW" sz="2400" dirty="0"/>
            </a:br>
            <a:r>
              <a:rPr lang="zh-TW" altLang="en-US" sz="2400" dirty="0"/>
              <a:t>Ａ自</a:t>
            </a:r>
            <a:r>
              <a:rPr lang="en-US" altLang="zh-TW" sz="2400" dirty="0"/>
              <a:t>94</a:t>
            </a:r>
            <a:r>
              <a:rPr lang="zh-TW" altLang="en-US" sz="2400" dirty="0"/>
              <a:t>年起受僱於Ｂ保全公司，擔任公寓大廈日班保全人員，雙方約定每日正常工作時間為</a:t>
            </a:r>
            <a:r>
              <a:rPr lang="en-US" altLang="zh-TW" sz="2400" dirty="0"/>
              <a:t>12</a:t>
            </a:r>
            <a:r>
              <a:rPr lang="zh-TW" altLang="en-US" sz="2400" dirty="0"/>
              <a:t>小時，每月正常工時</a:t>
            </a:r>
            <a:r>
              <a:rPr lang="en-US" altLang="zh-TW" sz="2400" dirty="0"/>
              <a:t>300</a:t>
            </a:r>
            <a:r>
              <a:rPr lang="zh-TW" altLang="en-US" sz="2400" dirty="0"/>
              <a:t>小時，簽定勞基法第</a:t>
            </a:r>
            <a:r>
              <a:rPr lang="en-US" altLang="zh-TW" sz="2400" dirty="0"/>
              <a:t>84</a:t>
            </a:r>
            <a:r>
              <a:rPr lang="zh-TW" altLang="en-US" sz="2400" dirty="0"/>
              <a:t>條之</a:t>
            </a:r>
            <a:r>
              <a:rPr lang="en-US" altLang="zh-TW" sz="2400" dirty="0"/>
              <a:t>1</a:t>
            </a:r>
            <a:r>
              <a:rPr lang="zh-TW" altLang="en-US" sz="2400" dirty="0"/>
              <a:t>約定書，並經臺中市政府備查。ＡＢ雙方簽署之約定書於勞動部</a:t>
            </a:r>
            <a:r>
              <a:rPr lang="en-US" altLang="zh-TW" sz="2400" dirty="0"/>
              <a:t>100</a:t>
            </a:r>
            <a:r>
              <a:rPr lang="zh-TW" altLang="en-US" sz="2400" dirty="0"/>
              <a:t>年發布</a:t>
            </a:r>
            <a:r>
              <a:rPr lang="en-US" altLang="zh-TW" sz="2400" dirty="0"/>
              <a:t>《</a:t>
            </a:r>
            <a:r>
              <a:rPr lang="zh-TW" altLang="en-US" sz="2400" dirty="0"/>
              <a:t>工作時間指引</a:t>
            </a:r>
            <a:r>
              <a:rPr lang="en-US" altLang="zh-TW" sz="2400" dirty="0"/>
              <a:t>》</a:t>
            </a:r>
            <a:r>
              <a:rPr lang="zh-TW" altLang="en-US" sz="2400" dirty="0"/>
              <a:t>後，是否仍為有效？Ａ於</a:t>
            </a:r>
            <a:r>
              <a:rPr lang="en-US" altLang="zh-TW" sz="2400" dirty="0"/>
              <a:t>105</a:t>
            </a:r>
            <a:r>
              <a:rPr lang="zh-TW" altLang="en-US" sz="2400" dirty="0"/>
              <a:t>年離職時，得否向Ｂ公司請求超過</a:t>
            </a:r>
            <a:r>
              <a:rPr lang="en-US" altLang="zh-TW" sz="2400" dirty="0"/>
              <a:t>《</a:t>
            </a:r>
            <a:r>
              <a:rPr lang="zh-TW" altLang="en-US" sz="2400" dirty="0"/>
              <a:t>工作時間指引</a:t>
            </a:r>
            <a:r>
              <a:rPr lang="en-US" altLang="zh-TW" sz="2400" dirty="0"/>
              <a:t>》</a:t>
            </a:r>
            <a:r>
              <a:rPr lang="zh-TW" altLang="en-US" sz="2400" dirty="0"/>
              <a:t>規定工時上限部分之加班費？</a:t>
            </a:r>
            <a:endParaRPr lang="en-US" altLang="zh-TW" sz="2400" dirty="0"/>
          </a:p>
        </p:txBody>
      </p:sp>
    </p:spTree>
    <p:extLst>
      <p:ext uri="{BB962C8B-B14F-4D97-AF65-F5344CB8AC3E}">
        <p14:creationId xmlns:p14="http://schemas.microsoft.com/office/powerpoint/2010/main" val="35671159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1179226" y="826680"/>
            <a:ext cx="9833548" cy="1325563"/>
          </a:xfrm>
        </p:spPr>
        <p:txBody>
          <a:bodyPr>
            <a:normAutofit fontScale="90000"/>
          </a:bodyPr>
          <a:lstStyle/>
          <a:p>
            <a:pPr algn="ctr"/>
            <a:r>
              <a:rPr kumimoji="1" lang="zh-TW" altLang="en-US" sz="4000" dirty="0">
                <a:solidFill>
                  <a:srgbClr val="FFFFFF"/>
                </a:solidFill>
              </a:rPr>
              <a:t>於</a:t>
            </a:r>
            <a:r>
              <a:rPr kumimoji="1" lang="en-US" altLang="zh-TW" sz="4000" dirty="0">
                <a:solidFill>
                  <a:srgbClr val="FFFFFF"/>
                </a:solidFill>
              </a:rPr>
              <a:t>《</a:t>
            </a:r>
            <a:r>
              <a:rPr kumimoji="1" lang="zh-TW" altLang="en-US" sz="4000" dirty="0">
                <a:solidFill>
                  <a:srgbClr val="FFFFFF"/>
                </a:solidFill>
              </a:rPr>
              <a:t>工作時間指引</a:t>
            </a:r>
            <a:r>
              <a:rPr kumimoji="1" lang="en-US" altLang="zh-TW" sz="4000" dirty="0">
                <a:solidFill>
                  <a:srgbClr val="FFFFFF"/>
                </a:solidFill>
              </a:rPr>
              <a:t>》</a:t>
            </a:r>
            <a:r>
              <a:rPr kumimoji="1" lang="zh-TW" altLang="en-US" sz="4000" dirty="0">
                <a:solidFill>
                  <a:srgbClr val="FFFFFF"/>
                </a:solidFill>
              </a:rPr>
              <a:t>發布前，勞資雙方簽署超過工時上限之約定書已經核備者，該約定書於</a:t>
            </a:r>
            <a:r>
              <a:rPr kumimoji="1" lang="en-US" altLang="zh-TW" sz="4000" dirty="0">
                <a:solidFill>
                  <a:srgbClr val="FFFFFF"/>
                </a:solidFill>
              </a:rPr>
              <a:t>《</a:t>
            </a:r>
            <a:r>
              <a:rPr kumimoji="1" lang="zh-TW" altLang="en-US" sz="4000" dirty="0">
                <a:solidFill>
                  <a:srgbClr val="FFFFFF"/>
                </a:solidFill>
              </a:rPr>
              <a:t>工作時間指引</a:t>
            </a:r>
            <a:r>
              <a:rPr kumimoji="1" lang="en-US" altLang="zh-TW" sz="4000" dirty="0">
                <a:solidFill>
                  <a:srgbClr val="FFFFFF"/>
                </a:solidFill>
              </a:rPr>
              <a:t>》</a:t>
            </a:r>
            <a:r>
              <a:rPr kumimoji="1" lang="zh-TW" altLang="en-US" sz="4000" dirty="0">
                <a:solidFill>
                  <a:srgbClr val="FFFFFF"/>
                </a:solidFill>
              </a:rPr>
              <a:t>發布後是否仍為有效？</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r>
              <a:rPr lang="zh-TW" altLang="en-US" sz="2400" dirty="0"/>
              <a:t>勞動部之函覆：</a:t>
            </a:r>
            <a:r>
              <a:rPr lang="en-US" altLang="zh-TW" sz="2400" dirty="0"/>
              <a:t/>
            </a:r>
            <a:br>
              <a:rPr lang="en-US" altLang="zh-TW" sz="2400" dirty="0"/>
            </a:br>
            <a:r>
              <a:rPr lang="zh-TW" altLang="en-US" sz="2400" dirty="0"/>
              <a:t>「事業單位於本部</a:t>
            </a:r>
            <a:r>
              <a:rPr lang="en-US" altLang="zh-TW" sz="2400" dirty="0"/>
              <a:t>100</a:t>
            </a:r>
            <a:r>
              <a:rPr lang="zh-TW" altLang="en-US" sz="2400" dirty="0"/>
              <a:t>年</a:t>
            </a:r>
            <a:r>
              <a:rPr lang="en-US" altLang="zh-TW" sz="2400" dirty="0"/>
              <a:t>5</a:t>
            </a:r>
            <a:r>
              <a:rPr lang="zh-TW" altLang="en-US" sz="2400" dirty="0"/>
              <a:t>月</a:t>
            </a:r>
            <a:r>
              <a:rPr lang="en-US" altLang="zh-TW" sz="2400" dirty="0"/>
              <a:t>13</a:t>
            </a:r>
            <a:r>
              <a:rPr lang="zh-TW" altLang="en-US" sz="2400" dirty="0"/>
              <a:t>日以勞動二字第</a:t>
            </a:r>
            <a:r>
              <a:rPr lang="en-US" altLang="zh-TW" sz="2400" dirty="0"/>
              <a:t>1000130894</a:t>
            </a:r>
            <a:r>
              <a:rPr lang="zh-TW" altLang="en-US" sz="2400" dirty="0"/>
              <a:t>號函發布</a:t>
            </a:r>
            <a:r>
              <a:rPr lang="en-US" altLang="zh-TW" sz="2400" dirty="0"/>
              <a:t>『</a:t>
            </a:r>
            <a:r>
              <a:rPr lang="zh-TW" altLang="en-US" sz="2400" dirty="0"/>
              <a:t>保全業之保全人員工作時間審核參考指引</a:t>
            </a:r>
            <a:r>
              <a:rPr lang="en-US" altLang="zh-TW" sz="2400" dirty="0"/>
              <a:t>』</a:t>
            </a:r>
            <a:r>
              <a:rPr lang="zh-TW" altLang="en-US" sz="2400" dirty="0"/>
              <a:t>前，</a:t>
            </a:r>
            <a:r>
              <a:rPr lang="zh-TW" altLang="en-US" sz="2400" b="1" u="sng" dirty="0"/>
              <a:t>如已將勞雇間之約定以書面報經主管機關核備者，勞工工作時間仍可依原核備之工時時數辦理，惟如勞工實際工作時間有逾勞雇雙方原約定並經核備之正常工作時間者，仍應依同法第</a:t>
            </a:r>
            <a:r>
              <a:rPr lang="en-US" altLang="zh-TW" sz="2400" b="1" u="sng" dirty="0"/>
              <a:t>24</a:t>
            </a:r>
            <a:r>
              <a:rPr lang="zh-TW" altLang="en-US" sz="2400" b="1" u="sng" dirty="0"/>
              <a:t>條規定發給延時工資</a:t>
            </a:r>
            <a:r>
              <a:rPr lang="zh-TW" altLang="en-US" sz="2400" dirty="0"/>
              <a:t>。至事業單位於本部發布</a:t>
            </a:r>
            <a:r>
              <a:rPr lang="en-US" altLang="zh-TW" sz="2400" dirty="0"/>
              <a:t>『</a:t>
            </a:r>
            <a:r>
              <a:rPr lang="zh-TW" altLang="en-US" sz="2400" dirty="0"/>
              <a:t>保全業之保全人員工作時間審核參考指引</a:t>
            </a:r>
            <a:r>
              <a:rPr lang="en-US" altLang="zh-TW" sz="2400" dirty="0"/>
              <a:t>』</a:t>
            </a:r>
            <a:r>
              <a:rPr lang="zh-TW" altLang="en-US" sz="2400" dirty="0"/>
              <a:t>後，如有與勞工以書面重行約定工作時間等事項者，其工作時數仍不應逾越</a:t>
            </a:r>
            <a:r>
              <a:rPr lang="en-US" altLang="zh-TW" sz="2400" dirty="0"/>
              <a:t>『</a:t>
            </a:r>
            <a:r>
              <a:rPr lang="zh-TW" altLang="en-US" sz="2400" dirty="0"/>
              <a:t>保全業之保全人員工作時間審核參考指引</a:t>
            </a:r>
            <a:r>
              <a:rPr lang="en-US" altLang="zh-TW" sz="2400" dirty="0"/>
              <a:t>』</a:t>
            </a:r>
            <a:r>
              <a:rPr lang="zh-TW" altLang="en-US" sz="2400" dirty="0"/>
              <a:t>所定之工時上限等語。」 （臺灣臺中地方法院</a:t>
            </a:r>
            <a:r>
              <a:rPr lang="en-US" altLang="zh-TW" sz="2400" dirty="0"/>
              <a:t>104</a:t>
            </a:r>
            <a:r>
              <a:rPr lang="zh-TW" altLang="en-US" sz="2400" dirty="0"/>
              <a:t>年度勞訴字第</a:t>
            </a:r>
            <a:r>
              <a:rPr lang="en-US" altLang="zh-TW" sz="2400" dirty="0"/>
              <a:t>180</a:t>
            </a:r>
            <a:r>
              <a:rPr lang="zh-TW" altLang="en-US" sz="2400" dirty="0"/>
              <a:t>號民事判決參照）。</a:t>
            </a:r>
            <a:endParaRPr lang="en-US" altLang="zh-TW" sz="2400" dirty="0"/>
          </a:p>
          <a:p>
            <a:pPr marL="541338" indent="0">
              <a:buNone/>
            </a:pPr>
            <a:r>
              <a:rPr lang="zh-TW" altLang="en-US" sz="2400" dirty="0"/>
              <a:t>在雙方重新約定勞動條件並簽署約定書前，原經核備之約定書仍為有效。除非Ｂ公司未發給超過原約定正常工時之加班費，Ａ尚不得請求超過</a:t>
            </a:r>
            <a:r>
              <a:rPr lang="en-US" altLang="zh-TW" sz="2400" dirty="0"/>
              <a:t>《</a:t>
            </a:r>
            <a:r>
              <a:rPr lang="zh-TW" altLang="en-US" sz="2400" dirty="0"/>
              <a:t>工作時間指引</a:t>
            </a:r>
            <a:r>
              <a:rPr lang="en-US" altLang="zh-TW" sz="2400" dirty="0"/>
              <a:t>》</a:t>
            </a:r>
            <a:r>
              <a:rPr lang="zh-TW" altLang="en-US" sz="2400" dirty="0"/>
              <a:t>規定工時上限部分之加班費。</a:t>
            </a:r>
            <a:endParaRPr lang="en-US" altLang="zh-TW" sz="2400" dirty="0"/>
          </a:p>
        </p:txBody>
      </p:sp>
      <p:sp>
        <p:nvSpPr>
          <p:cNvPr id="7" name="向右箭號 6">
            <a:extLst>
              <a:ext uri="{FF2B5EF4-FFF2-40B4-BE49-F238E27FC236}">
                <a16:creationId xmlns:a16="http://schemas.microsoft.com/office/drawing/2014/main" id="{6564A6DA-1677-C94B-83BA-FD6EABB87379}"/>
              </a:ext>
            </a:extLst>
          </p:cNvPr>
          <p:cNvSpPr/>
          <p:nvPr/>
        </p:nvSpPr>
        <p:spPr>
          <a:xfrm>
            <a:off x="879676" y="5636871"/>
            <a:ext cx="497711" cy="3018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Tree>
    <p:extLst>
      <p:ext uri="{BB962C8B-B14F-4D97-AF65-F5344CB8AC3E}">
        <p14:creationId xmlns:p14="http://schemas.microsoft.com/office/powerpoint/2010/main" val="118193847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FE1AD3-B2BC-4567-8B4A-DCB8F90809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D70A28E-4FD8-4474-A206-E15B5EBB30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12188952" cy="521767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DE75AAD-F4A4-4ED2-9A2F-B2412F936C4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0008" r="8214" b="52759"/>
          <a:stretch/>
        </p:blipFill>
        <p:spPr>
          <a:xfrm flipV="1">
            <a:off x="2" y="0"/>
            <a:ext cx="12191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2" name="標題 1">
            <a:extLst>
              <a:ext uri="{FF2B5EF4-FFF2-40B4-BE49-F238E27FC236}">
                <a16:creationId xmlns:a16="http://schemas.microsoft.com/office/drawing/2014/main" id="{FE4D8154-17B0-E348-A612-A073104CDF92}"/>
              </a:ext>
            </a:extLst>
          </p:cNvPr>
          <p:cNvSpPr>
            <a:spLocks noGrp="1"/>
          </p:cNvSpPr>
          <p:nvPr>
            <p:ph type="title"/>
          </p:nvPr>
        </p:nvSpPr>
        <p:spPr>
          <a:xfrm>
            <a:off x="753925" y="1601735"/>
            <a:ext cx="10684151" cy="1991979"/>
          </a:xfrm>
        </p:spPr>
        <p:txBody>
          <a:bodyPr vert="horz" lIns="91440" tIns="45720" rIns="91440" bIns="45720" rtlCol="0" anchor="b">
            <a:normAutofit/>
          </a:bodyPr>
          <a:lstStyle/>
          <a:p>
            <a:pPr algn="ctr"/>
            <a:r>
              <a:rPr kumimoji="1" lang="zh-TW" altLang="en-US" sz="6600" dirty="0">
                <a:solidFill>
                  <a:srgbClr val="FFFFFF"/>
                </a:solidFill>
              </a:rPr>
              <a:t>檢討與反思</a:t>
            </a:r>
            <a:endParaRPr kumimoji="1" lang="en-US" altLang="zh-TW" sz="6600" kern="1200" dirty="0">
              <a:solidFill>
                <a:srgbClr val="FFFFFF"/>
              </a:solidFill>
              <a:latin typeface="+mj-lt"/>
              <a:ea typeface="+mj-ea"/>
              <a:cs typeface="+mj-cs"/>
            </a:endParaRPr>
          </a:p>
        </p:txBody>
      </p:sp>
      <p:pic>
        <p:nvPicPr>
          <p:cNvPr id="13" name="Picture 12">
            <a:extLst>
              <a:ext uri="{FF2B5EF4-FFF2-40B4-BE49-F238E27FC236}">
                <a16:creationId xmlns:a16="http://schemas.microsoft.com/office/drawing/2014/main" id="{DA20CE0B-92EC-45FD-8F68-38003D6D8CA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0325"/>
          <a:stretch/>
        </p:blipFill>
        <p:spPr>
          <a:xfrm flipV="1">
            <a:off x="0" y="4586080"/>
            <a:ext cx="12191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Tree>
    <p:extLst>
      <p:ext uri="{BB962C8B-B14F-4D97-AF65-F5344CB8AC3E}">
        <p14:creationId xmlns:p14="http://schemas.microsoft.com/office/powerpoint/2010/main" val="301644312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351DFE5-F63D-4BE0-BDA9-E3EB88F01AA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3AA16612-ACD2-4A16-8F2B-4514FD6BF28F}"/>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標題 1">
            <a:extLst>
              <a:ext uri="{FF2B5EF4-FFF2-40B4-BE49-F238E27FC236}">
                <a16:creationId xmlns:a16="http://schemas.microsoft.com/office/drawing/2014/main" id="{BD5964E5-1C4D-E742-87CD-CACBC4133F77}"/>
              </a:ext>
            </a:extLst>
          </p:cNvPr>
          <p:cNvSpPr>
            <a:spLocks noGrp="1"/>
          </p:cNvSpPr>
          <p:nvPr>
            <p:ph type="title"/>
          </p:nvPr>
        </p:nvSpPr>
        <p:spPr>
          <a:xfrm>
            <a:off x="957943" y="826680"/>
            <a:ext cx="10054831" cy="1325563"/>
          </a:xfrm>
        </p:spPr>
        <p:txBody>
          <a:bodyPr>
            <a:normAutofit/>
          </a:bodyPr>
          <a:lstStyle/>
          <a:p>
            <a:pPr algn="ctr"/>
            <a:r>
              <a:rPr kumimoji="1" lang="zh-TW" altLang="en-US" sz="4000" dirty="0">
                <a:solidFill>
                  <a:srgbClr val="FFFFFF"/>
                </a:solidFill>
              </a:rPr>
              <a:t>經核備之約定違反工作時間指引之法律效果？</a:t>
            </a:r>
          </a:p>
        </p:txBody>
      </p:sp>
      <p:sp>
        <p:nvSpPr>
          <p:cNvPr id="3" name="內容版面配置區 2">
            <a:extLst>
              <a:ext uri="{FF2B5EF4-FFF2-40B4-BE49-F238E27FC236}">
                <a16:creationId xmlns:a16="http://schemas.microsoft.com/office/drawing/2014/main" id="{348D175B-6D63-4F45-A0E6-41878909CD18}"/>
              </a:ext>
            </a:extLst>
          </p:cNvPr>
          <p:cNvSpPr>
            <a:spLocks noGrp="1"/>
          </p:cNvSpPr>
          <p:nvPr>
            <p:ph idx="1"/>
          </p:nvPr>
        </p:nvSpPr>
        <p:spPr>
          <a:xfrm>
            <a:off x="814039" y="2494444"/>
            <a:ext cx="10560205" cy="7906856"/>
          </a:xfrm>
        </p:spPr>
        <p:txBody>
          <a:bodyPr>
            <a:normAutofit/>
          </a:bodyPr>
          <a:lstStyle/>
          <a:p>
            <a:r>
              <a:rPr lang="zh-TW" altLang="en-US" sz="2400" dirty="0"/>
              <a:t>依</a:t>
            </a:r>
            <a:r>
              <a:rPr lang="en-US" altLang="zh-TW" sz="2400" dirty="0"/>
              <a:t>84-1</a:t>
            </a:r>
            <a:r>
              <a:rPr lang="zh-TW" altLang="en-US" sz="2400" dirty="0"/>
              <a:t>條規定，是否受勞基法第</a:t>
            </a:r>
            <a:r>
              <a:rPr lang="en-US" altLang="zh-TW" sz="2400" dirty="0"/>
              <a:t>30 </a:t>
            </a:r>
            <a:r>
              <a:rPr lang="zh-TW" altLang="en-US" sz="2400" dirty="0"/>
              <a:t>條等限制，取決於地方主管機關之核備。若經核備，等同勞基法第</a:t>
            </a:r>
            <a:r>
              <a:rPr lang="en-US" altLang="zh-TW" sz="2400" dirty="0"/>
              <a:t>30 </a:t>
            </a:r>
            <a:r>
              <a:rPr lang="zh-TW" altLang="en-US" sz="2400" dirty="0"/>
              <a:t>條等規定對該個案不發生效力。故即使民事法院於具體個案發現經報請核備之系爭書面約定，部分內容不利於勞工時，也無法忽略地方主管機關之核備，將系爭約定逕行依第</a:t>
            </a:r>
            <a:r>
              <a:rPr lang="en-US" altLang="zh-TW" sz="2400" dirty="0"/>
              <a:t>30 </a:t>
            </a:r>
            <a:r>
              <a:rPr lang="zh-TW" altLang="en-US" sz="2400" dirty="0"/>
              <a:t>條等規定調整。</a:t>
            </a:r>
            <a:endParaRPr lang="en-US" altLang="zh-TW" sz="2400" dirty="0"/>
          </a:p>
          <a:p>
            <a:pPr marL="542925" indent="0">
              <a:buNone/>
            </a:pPr>
            <a:r>
              <a:rPr lang="zh-TW" altLang="en-US" sz="2400" dirty="0"/>
              <a:t>勞基法</a:t>
            </a:r>
            <a:r>
              <a:rPr lang="en-US" altLang="zh-TW" sz="2400" dirty="0"/>
              <a:t>84-1</a:t>
            </a:r>
            <a:r>
              <a:rPr lang="zh-TW" altLang="en-US" sz="2400" dirty="0"/>
              <a:t>條規定似乎提高地方主管機關審查義務，蓋</a:t>
            </a:r>
            <a:r>
              <a:rPr lang="en-US" altLang="zh-TW" sz="2400" dirty="0"/>
              <a:t>《</a:t>
            </a:r>
            <a:r>
              <a:rPr lang="zh-TW" altLang="en-US" sz="2400" dirty="0"/>
              <a:t>工作時間指引</a:t>
            </a:r>
            <a:r>
              <a:rPr lang="en-US" altLang="zh-TW" sz="2400" dirty="0"/>
              <a:t>》</a:t>
            </a:r>
            <a:r>
              <a:rPr lang="zh-TW" altLang="en-US" sz="2400" dirty="0"/>
              <a:t>，僅有行政指導之功能，只作為地方主管機關核備時之參考標準，對於勞雇雙方之勞動契約不生拘束效力。倘若勞動契約內容有違反</a:t>
            </a:r>
            <a:r>
              <a:rPr lang="en-US" altLang="zh-TW" sz="2400" dirty="0"/>
              <a:t>《</a:t>
            </a:r>
            <a:r>
              <a:rPr lang="zh-TW" altLang="en-US" sz="2400" dirty="0"/>
              <a:t>工作時間指引</a:t>
            </a:r>
            <a:r>
              <a:rPr lang="en-US" altLang="zh-TW" sz="2400" dirty="0"/>
              <a:t>》</a:t>
            </a:r>
            <a:r>
              <a:rPr lang="zh-TW" altLang="en-US" sz="2400" dirty="0"/>
              <a:t>之規定者，卻已經地方主管機關核備者，現行實務見解固認地方主管機關得進行裁罰，然該勞動契約不利於勞工之部分，民事法院是否有權依勞基法</a:t>
            </a:r>
            <a:r>
              <a:rPr lang="en-US" altLang="zh-TW" sz="2400" dirty="0"/>
              <a:t>30</a:t>
            </a:r>
            <a:r>
              <a:rPr lang="zh-TW" altLang="en-US" sz="2400" dirty="0"/>
              <a:t>條調整，因現行勞基法無明文之規定，民事法院似尚不得逕為調整。</a:t>
            </a:r>
          </a:p>
          <a:p>
            <a:pPr marL="0" indent="0">
              <a:buNone/>
            </a:pPr>
            <a:endParaRPr kumimoji="1" lang="en-US" altLang="zh-TW" sz="2000" dirty="0">
              <a:solidFill>
                <a:srgbClr val="000000"/>
              </a:solidFill>
            </a:endParaRPr>
          </a:p>
        </p:txBody>
      </p:sp>
      <p:sp>
        <p:nvSpPr>
          <p:cNvPr id="4" name="向右箭號 3">
            <a:extLst>
              <a:ext uri="{FF2B5EF4-FFF2-40B4-BE49-F238E27FC236}">
                <a16:creationId xmlns:a16="http://schemas.microsoft.com/office/drawing/2014/main" id="{B4EECDEB-A4D8-3C4D-ACB0-1F391B659786}"/>
              </a:ext>
            </a:extLst>
          </p:cNvPr>
          <p:cNvSpPr/>
          <p:nvPr/>
        </p:nvSpPr>
        <p:spPr>
          <a:xfrm>
            <a:off x="814039" y="4001195"/>
            <a:ext cx="491490" cy="20574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TW" altLang="en-US"/>
          </a:p>
        </p:txBody>
      </p:sp>
    </p:spTree>
    <p:extLst>
      <p:ext uri="{BB962C8B-B14F-4D97-AF65-F5344CB8AC3E}">
        <p14:creationId xmlns:p14="http://schemas.microsoft.com/office/powerpoint/2010/main" val="202601141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BFE1AD3-B2BC-4567-8B4A-DCB8F908097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D70A28E-4FD8-4474-A206-E15B5EBB303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685801"/>
            <a:ext cx="12188952" cy="5217670"/>
          </a:xfrm>
          <a:prstGeom prst="rect">
            <a:avLst/>
          </a:prstGeom>
          <a:gradFill>
            <a:gsLst>
              <a:gs pos="0">
                <a:schemeClr val="accent1"/>
              </a:gs>
              <a:gs pos="25000">
                <a:schemeClr val="accent1"/>
              </a:gs>
              <a:gs pos="94000">
                <a:schemeClr val="accent5"/>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FDE75AAD-F4A4-4ED2-9A2F-B2412F936C4D}"/>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20008" r="8214" b="52759"/>
          <a:stretch/>
        </p:blipFill>
        <p:spPr>
          <a:xfrm flipV="1">
            <a:off x="2" y="0"/>
            <a:ext cx="12191999" cy="2235323"/>
          </a:xfrm>
          <a:custGeom>
            <a:avLst/>
            <a:gdLst>
              <a:gd name="connsiteX0" fmla="*/ 0 w 12191999"/>
              <a:gd name="connsiteY0" fmla="*/ 2235323 h 2235323"/>
              <a:gd name="connsiteX1" fmla="*/ 12191999 w 12191999"/>
              <a:gd name="connsiteY1" fmla="*/ 2235323 h 2235323"/>
              <a:gd name="connsiteX2" fmla="*/ 12191999 w 12191999"/>
              <a:gd name="connsiteY2" fmla="*/ 0 h 2235323"/>
              <a:gd name="connsiteX3" fmla="*/ 0 w 12191999"/>
              <a:gd name="connsiteY3" fmla="*/ 0 h 2235323"/>
            </a:gdLst>
            <a:ahLst/>
            <a:cxnLst>
              <a:cxn ang="0">
                <a:pos x="connsiteX0" y="connsiteY0"/>
              </a:cxn>
              <a:cxn ang="0">
                <a:pos x="connsiteX1" y="connsiteY1"/>
              </a:cxn>
              <a:cxn ang="0">
                <a:pos x="connsiteX2" y="connsiteY2"/>
              </a:cxn>
              <a:cxn ang="0">
                <a:pos x="connsiteX3" y="connsiteY3"/>
              </a:cxn>
            </a:cxnLst>
            <a:rect l="l" t="t" r="r" b="b"/>
            <a:pathLst>
              <a:path w="12191999" h="2235323">
                <a:moveTo>
                  <a:pt x="0" y="2235323"/>
                </a:moveTo>
                <a:lnTo>
                  <a:pt x="12191999" y="2235323"/>
                </a:lnTo>
                <a:lnTo>
                  <a:pt x="12191999" y="0"/>
                </a:lnTo>
                <a:lnTo>
                  <a:pt x="0" y="0"/>
                </a:lnTo>
                <a:close/>
              </a:path>
            </a:pathLst>
          </a:custGeom>
        </p:spPr>
      </p:pic>
      <p:sp>
        <p:nvSpPr>
          <p:cNvPr id="2" name="標題 1">
            <a:extLst>
              <a:ext uri="{FF2B5EF4-FFF2-40B4-BE49-F238E27FC236}">
                <a16:creationId xmlns:a16="http://schemas.microsoft.com/office/drawing/2014/main" id="{FE4D8154-17B0-E348-A612-A073104CDF92}"/>
              </a:ext>
            </a:extLst>
          </p:cNvPr>
          <p:cNvSpPr>
            <a:spLocks noGrp="1"/>
          </p:cNvSpPr>
          <p:nvPr>
            <p:ph type="title"/>
          </p:nvPr>
        </p:nvSpPr>
        <p:spPr>
          <a:xfrm>
            <a:off x="752400" y="1568071"/>
            <a:ext cx="10684151" cy="1991979"/>
          </a:xfrm>
        </p:spPr>
        <p:txBody>
          <a:bodyPr vert="horz" lIns="91440" tIns="45720" rIns="91440" bIns="45720" rtlCol="0" anchor="b">
            <a:normAutofit/>
          </a:bodyPr>
          <a:lstStyle/>
          <a:p>
            <a:pPr algn="ctr"/>
            <a:r>
              <a:rPr lang="en-US" altLang="zh-TW" sz="6600" b="1" dirty="0">
                <a:solidFill>
                  <a:schemeClr val="bg1"/>
                </a:solidFill>
                <a:latin typeface="Segoe UI" pitchFamily="34" charset="0"/>
                <a:ea typeface="微软雅黑" pitchFamily="34" charset="-122"/>
              </a:rPr>
              <a:t>THANKS YOU</a:t>
            </a:r>
            <a:br>
              <a:rPr lang="en-US" altLang="zh-TW" sz="6600" b="1" dirty="0">
                <a:solidFill>
                  <a:schemeClr val="bg1"/>
                </a:solidFill>
                <a:latin typeface="Segoe UI" pitchFamily="34" charset="0"/>
                <a:ea typeface="微软雅黑" pitchFamily="34" charset="-122"/>
              </a:rPr>
            </a:br>
            <a:r>
              <a:rPr lang="en-US" altLang="zh-TW" sz="6600" b="1" dirty="0" err="1">
                <a:solidFill>
                  <a:schemeClr val="bg1"/>
                </a:solidFill>
                <a:latin typeface="Segoe UI" pitchFamily="34" charset="0"/>
                <a:ea typeface="微软雅黑" pitchFamily="34" charset="-122"/>
              </a:rPr>
              <a:t>感謝聆聽</a:t>
            </a:r>
            <a:r>
              <a:rPr lang="en-US" altLang="zh-TW" sz="6600" b="1" dirty="0">
                <a:solidFill>
                  <a:schemeClr val="bg1"/>
                </a:solidFill>
                <a:latin typeface="Segoe UI" pitchFamily="34" charset="0"/>
                <a:ea typeface="微软雅黑" pitchFamily="34" charset="-122"/>
              </a:rPr>
              <a:t>！</a:t>
            </a:r>
            <a:endParaRPr kumimoji="1" lang="en-US" altLang="zh-TW" sz="6600" kern="1200" dirty="0">
              <a:solidFill>
                <a:srgbClr val="FFFFFF"/>
              </a:solidFill>
              <a:latin typeface="+mj-lt"/>
              <a:ea typeface="+mj-ea"/>
              <a:cs typeface="+mj-cs"/>
            </a:endParaRPr>
          </a:p>
        </p:txBody>
      </p:sp>
      <p:pic>
        <p:nvPicPr>
          <p:cNvPr id="13" name="Picture 12">
            <a:extLst>
              <a:ext uri="{FF2B5EF4-FFF2-40B4-BE49-F238E27FC236}">
                <a16:creationId xmlns:a16="http://schemas.microsoft.com/office/drawing/2014/main" id="{DA20CE0B-92EC-45FD-8F68-38003D6D8CA7}"/>
              </a:ext>
              <a:ext uri="{C183D7F6-B498-43B3-948B-1728B52AA6E4}">
                <adec:decorative xmlns:adec="http://schemas.microsoft.com/office/drawing/2017/decorative" xmlns=""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8235" t="-1" r="8214" b="80325"/>
          <a:stretch/>
        </p:blipFill>
        <p:spPr>
          <a:xfrm flipV="1">
            <a:off x="0" y="4586080"/>
            <a:ext cx="12191999" cy="1614974"/>
          </a:xfrm>
          <a:custGeom>
            <a:avLst/>
            <a:gdLst>
              <a:gd name="connsiteX0" fmla="*/ 0 w 12191999"/>
              <a:gd name="connsiteY0" fmla="*/ 1614974 h 1614974"/>
              <a:gd name="connsiteX1" fmla="*/ 12191999 w 12191999"/>
              <a:gd name="connsiteY1" fmla="*/ 1614974 h 1614974"/>
              <a:gd name="connsiteX2" fmla="*/ 12191999 w 12191999"/>
              <a:gd name="connsiteY2" fmla="*/ 0 h 1614974"/>
              <a:gd name="connsiteX3" fmla="*/ 0 w 12191999"/>
              <a:gd name="connsiteY3" fmla="*/ 0 h 1614974"/>
            </a:gdLst>
            <a:ahLst/>
            <a:cxnLst>
              <a:cxn ang="0">
                <a:pos x="connsiteX0" y="connsiteY0"/>
              </a:cxn>
              <a:cxn ang="0">
                <a:pos x="connsiteX1" y="connsiteY1"/>
              </a:cxn>
              <a:cxn ang="0">
                <a:pos x="connsiteX2" y="connsiteY2"/>
              </a:cxn>
              <a:cxn ang="0">
                <a:pos x="connsiteX3" y="connsiteY3"/>
              </a:cxn>
            </a:cxnLst>
            <a:rect l="l" t="t" r="r" b="b"/>
            <a:pathLst>
              <a:path w="12191999" h="1614974">
                <a:moveTo>
                  <a:pt x="0" y="1614974"/>
                </a:moveTo>
                <a:lnTo>
                  <a:pt x="12191999" y="1614974"/>
                </a:lnTo>
                <a:lnTo>
                  <a:pt x="12191999" y="0"/>
                </a:lnTo>
                <a:lnTo>
                  <a:pt x="0" y="0"/>
                </a:lnTo>
                <a:close/>
              </a:path>
            </a:pathLst>
          </a:custGeom>
        </p:spPr>
      </p:pic>
      <p:sp>
        <p:nvSpPr>
          <p:cNvPr id="3" name="文字方塊 2">
            <a:extLst>
              <a:ext uri="{FF2B5EF4-FFF2-40B4-BE49-F238E27FC236}">
                <a16:creationId xmlns:a16="http://schemas.microsoft.com/office/drawing/2014/main" id="{CE92ABC0-2107-604D-AD36-950FA07167D6}"/>
              </a:ext>
            </a:extLst>
          </p:cNvPr>
          <p:cNvSpPr txBox="1"/>
          <p:nvPr/>
        </p:nvSpPr>
        <p:spPr>
          <a:xfrm>
            <a:off x="4431472" y="4313008"/>
            <a:ext cx="3326005" cy="1477328"/>
          </a:xfrm>
          <a:prstGeom prst="rect">
            <a:avLst/>
          </a:prstGeom>
          <a:noFill/>
        </p:spPr>
        <p:txBody>
          <a:bodyPr wrap="square" rtlCol="0">
            <a:spAutoFit/>
          </a:bodyPr>
          <a:lstStyle/>
          <a:p>
            <a:pPr algn="ctr"/>
            <a:r>
              <a:rPr kumimoji="1" lang="zh-CN" altLang="en-US" sz="2400" dirty="0">
                <a:solidFill>
                  <a:schemeClr val="bg1"/>
                </a:solidFill>
              </a:rPr>
              <a:t>劉冠廷律師</a:t>
            </a:r>
            <a:endParaRPr kumimoji="1" lang="en-US" altLang="zh-CN" sz="2400" dirty="0">
              <a:solidFill>
                <a:schemeClr val="bg1"/>
              </a:solidFill>
            </a:endParaRPr>
          </a:p>
          <a:p>
            <a:pPr algn="ctr"/>
            <a:r>
              <a:rPr kumimoji="1" lang="en-US" altLang="zh-CN" sz="2400" dirty="0">
                <a:solidFill>
                  <a:schemeClr val="bg1"/>
                </a:solidFill>
              </a:rPr>
              <a:t>Email</a:t>
            </a:r>
            <a:r>
              <a:rPr kumimoji="1" lang="zh-CN" altLang="en-US" sz="2400" dirty="0">
                <a:solidFill>
                  <a:schemeClr val="bg1"/>
                </a:solidFill>
              </a:rPr>
              <a:t>：</a:t>
            </a:r>
            <a:r>
              <a:rPr kumimoji="1" lang="en-US" altLang="zh-CN" sz="2400" dirty="0">
                <a:solidFill>
                  <a:schemeClr val="bg1"/>
                </a:solidFill>
                <a:hlinkClick r:id="rId3">
                  <a:extLst>
                    <a:ext uri="{A12FA001-AC4F-418D-AE19-62706E023703}">
                      <ahyp:hlinkClr xmlns:ahyp="http://schemas.microsoft.com/office/drawing/2018/hyperlinkcolor" xmlns="" val="tx"/>
                    </a:ext>
                  </a:extLst>
                </a:hlinkClick>
              </a:rPr>
              <a:t>justin@ialaw.tw</a:t>
            </a:r>
            <a:endParaRPr kumimoji="1" lang="en-US" altLang="zh-CN" sz="2400" dirty="0">
              <a:solidFill>
                <a:schemeClr val="bg1"/>
              </a:solidFill>
            </a:endParaRPr>
          </a:p>
          <a:p>
            <a:pPr algn="ctr"/>
            <a:r>
              <a:rPr kumimoji="1" lang="en-US" altLang="zh-TW" sz="2400" dirty="0">
                <a:solidFill>
                  <a:schemeClr val="bg1"/>
                </a:solidFill>
              </a:rPr>
              <a:t>Line</a:t>
            </a:r>
            <a:r>
              <a:rPr kumimoji="1" lang="zh-TW" altLang="en-US" sz="2400" dirty="0">
                <a:solidFill>
                  <a:schemeClr val="bg1"/>
                </a:solidFill>
              </a:rPr>
              <a:t>：</a:t>
            </a:r>
            <a:r>
              <a:rPr kumimoji="1" lang="en-US" altLang="zh-TW" sz="2400" dirty="0">
                <a:solidFill>
                  <a:schemeClr val="bg1"/>
                </a:solidFill>
              </a:rPr>
              <a:t>justinliu07</a:t>
            </a:r>
            <a:endParaRPr kumimoji="1" lang="zh-TW" altLang="en-US" sz="2400" dirty="0">
              <a:solidFill>
                <a:schemeClr val="bg1"/>
              </a:solidFill>
            </a:endParaRPr>
          </a:p>
          <a:p>
            <a:pPr algn="ctr"/>
            <a:endParaRPr kumimoji="1" lang="zh-TW" altLang="en-US" dirty="0"/>
          </a:p>
        </p:txBody>
      </p:sp>
    </p:spTree>
    <p:extLst>
      <p:ext uri="{BB962C8B-B14F-4D97-AF65-F5344CB8AC3E}">
        <p14:creationId xmlns:p14="http://schemas.microsoft.com/office/powerpoint/2010/main" val="3366020595"/>
      </p:ext>
    </p:extLst>
  </p:cSld>
  <p:clrMapOvr>
    <a:masterClrMapping/>
  </p:clrMapOvr>
</p:sld>
</file>

<file path=ppt/theme/theme1.xml><?xml version="1.0" encoding="utf-8"?>
<a:theme xmlns:a="http://schemas.openxmlformats.org/drawingml/2006/main" name="Office 佈景主題">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自訂設計">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708</TotalTime>
  <Words>4686</Words>
  <Application>Microsoft Office PowerPoint</Application>
  <PresentationFormat>寬螢幕</PresentationFormat>
  <Paragraphs>175</Paragraphs>
  <Slides>40</Slides>
  <Notes>0</Notes>
  <HiddenSlides>0</HiddenSlides>
  <MMClips>0</MMClips>
  <ScaleCrop>false</ScaleCrop>
  <HeadingPairs>
    <vt:vector size="6" baseType="variant">
      <vt:variant>
        <vt:lpstr>使用字型</vt:lpstr>
      </vt:variant>
      <vt:variant>
        <vt:i4>8</vt:i4>
      </vt:variant>
      <vt:variant>
        <vt:lpstr>佈景主題</vt:lpstr>
      </vt:variant>
      <vt:variant>
        <vt:i4>2</vt:i4>
      </vt:variant>
      <vt:variant>
        <vt:lpstr>投影片標題</vt:lpstr>
      </vt:variant>
      <vt:variant>
        <vt:i4>40</vt:i4>
      </vt:variant>
    </vt:vector>
  </HeadingPairs>
  <TitlesOfParts>
    <vt:vector size="50" baseType="lpstr">
      <vt:lpstr>等线</vt:lpstr>
      <vt:lpstr>等线 Light</vt:lpstr>
      <vt:lpstr>微软雅黑</vt:lpstr>
      <vt:lpstr>新細明體</vt:lpstr>
      <vt:lpstr>Arial</vt:lpstr>
      <vt:lpstr>Calibri</vt:lpstr>
      <vt:lpstr>Calibri Light</vt:lpstr>
      <vt:lpstr>Segoe UI</vt:lpstr>
      <vt:lpstr>Office 佈景主題</vt:lpstr>
      <vt:lpstr>自訂設計</vt:lpstr>
      <vt:lpstr>勞基法84-1於保全服務業之適用</vt:lpstr>
      <vt:lpstr>勞基法第84條之1</vt:lpstr>
      <vt:lpstr>勞基法第 84 條之 1立法背景</vt:lpstr>
      <vt:lpstr>勞基法第 84 條之 1</vt:lpstr>
      <vt:lpstr>勞基法84-1條排除勞基法哪些規定？</vt:lpstr>
      <vt:lpstr>勞基法第 84 條之 1</vt:lpstr>
      <vt:lpstr>適用勞基法第 84 條之 1的對象</vt:lpstr>
      <vt:lpstr>適用勞基法第84-1條之要件</vt:lpstr>
      <vt:lpstr>適用勞基法第84-1條之要件</vt:lpstr>
      <vt:lpstr>保全業保全人員之勞動條件</vt:lpstr>
      <vt:lpstr>《保全業之保全人員工作時間審核參考指引》</vt:lpstr>
      <vt:lpstr>PowerPoint 簡報</vt:lpstr>
      <vt:lpstr>PowerPoint 簡報</vt:lpstr>
      <vt:lpstr>PowerPoint 簡報</vt:lpstr>
      <vt:lpstr>PowerPoint 簡報</vt:lpstr>
      <vt:lpstr>「基本工資」如何計算？</vt:lpstr>
      <vt:lpstr>「基本工資」如何計算？</vt:lpstr>
      <vt:lpstr>「基本工資」如何計算？</vt:lpstr>
      <vt:lpstr>「加班費」如何計算？</vt:lpstr>
      <vt:lpstr>「基本工資」如何計算？</vt:lpstr>
      <vt:lpstr>「基本工資」如何計算？</vt:lpstr>
      <vt:lpstr>「加班費」如何計算？</vt:lpstr>
      <vt:lpstr>「加班費」如何計算？</vt:lpstr>
      <vt:lpstr>基本薪資＆加班費</vt:lpstr>
      <vt:lpstr>雇主違反84條之1的處罰</vt:lpstr>
      <vt:lpstr>雇主違反84條之1的處罰</vt:lpstr>
      <vt:lpstr>常見法律爭議</vt:lpstr>
      <vt:lpstr>未依規定報請主管機關核備者， 勞動契約之效力？</vt:lpstr>
      <vt:lpstr>釋字第726號解釋</vt:lpstr>
      <vt:lpstr>釋字第726號解釋</vt:lpstr>
      <vt:lpstr>釋字第726號解釋</vt:lpstr>
      <vt:lpstr>釋字第726號解釋</vt:lpstr>
      <vt:lpstr>勞工實際工作時間，超過經核備84-1約定書時勞動主管機關可否加以處罰？</vt:lpstr>
      <vt:lpstr>勞工實際工作時間，超過經核備84-1約定書時勞動主管機關可否加以處罰？</vt:lpstr>
      <vt:lpstr>勞工實際工作時間，超過經核備84-1約定書時勞動主管機關可否加以處罰？</vt:lpstr>
      <vt:lpstr>於《工作時間指引》發布前，勞資雙方簽署超過工時上限之約定書已經核備者，該約定書於《工作時間指引》發布後是否仍為有效？</vt:lpstr>
      <vt:lpstr>於《工作時間指引》發布前，勞資雙方簽署超過工時上限之約定書已經核備者，該約定書於《工作時間指引》發布後是否仍為有效？</vt:lpstr>
      <vt:lpstr>檢討與反思</vt:lpstr>
      <vt:lpstr>經核備之約定違反工作時間指引之法律效果？</vt:lpstr>
      <vt:lpstr>THANKS YOU 感謝聆聽！</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簡報</dc:title>
  <dc:creator>陳明崇</dc:creator>
  <cp:lastModifiedBy>黃鴻倫</cp:lastModifiedBy>
  <cp:revision>51</cp:revision>
  <dcterms:created xsi:type="dcterms:W3CDTF">2021-01-19T03:49:15Z</dcterms:created>
  <dcterms:modified xsi:type="dcterms:W3CDTF">2021-01-20T08:52:13Z</dcterms:modified>
</cp:coreProperties>
</file>